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65677"/>
  </p:normalViewPr>
  <p:slideViewPr>
    <p:cSldViewPr snapToGrid="0">
      <p:cViewPr>
        <p:scale>
          <a:sx n="38" d="100"/>
          <a:sy n="38" d="100"/>
        </p:scale>
        <p:origin x="2736" y="76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Shape 20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2" name="Shape 20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28551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087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6583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451861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Shape 19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5" name="Shape 19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4" name="Shape 19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Shape 19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1" name="Shape 19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Shape 19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8" name="Shape 19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Shape 19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5" name="Shape 19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6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Subtitle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2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Attribution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617931575_1991x1322.jpg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740627569_2880x1920.jpg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996267730_2880x1920.jpg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996267730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lie mit Platzierung zweit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97;p27"/>
          <p:cNvSpPr/>
          <p:nvPr/>
        </p:nvSpPr>
        <p:spPr>
          <a:xfrm flipH="1">
            <a:off x="-12700" y="12509501"/>
            <a:ext cx="24409401" cy="1206502"/>
          </a:xfrm>
          <a:prstGeom prst="rect">
            <a:avLst/>
          </a:prstGeom>
          <a:solidFill>
            <a:srgbClr val="004877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0" name="Google Shape;198;p27"/>
          <p:cNvSpPr/>
          <p:nvPr/>
        </p:nvSpPr>
        <p:spPr>
          <a:xfrm flipH="1">
            <a:off x="3254375" y="12671427"/>
            <a:ext cx="6351" cy="1044574"/>
          </a:xfrm>
          <a:prstGeom prst="line">
            <a:avLst/>
          </a:prstGeom>
          <a:ln w="25400">
            <a:solidFill>
              <a:srgbClr val="E6E6E6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1" name="Google Shape;199;p27"/>
          <p:cNvSpPr/>
          <p:nvPr/>
        </p:nvSpPr>
        <p:spPr>
          <a:xfrm flipH="1">
            <a:off x="21602699" y="12671427"/>
            <a:ext cx="3177" cy="1044574"/>
          </a:xfrm>
          <a:prstGeom prst="line">
            <a:avLst/>
          </a:prstGeom>
          <a:ln w="25400">
            <a:solidFill>
              <a:srgbClr val="E6E6E6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2" name="Google Shape;200;p27"/>
          <p:cNvSpPr/>
          <p:nvPr/>
        </p:nvSpPr>
        <p:spPr>
          <a:xfrm flipH="1">
            <a:off x="-1" y="12522200"/>
            <a:ext cx="24406229" cy="107950"/>
          </a:xfrm>
          <a:prstGeom prst="rect">
            <a:avLst/>
          </a:prstGeom>
          <a:solidFill>
            <a:srgbClr val="01283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3" name="Google Shape;201;p27"/>
          <p:cNvSpPr/>
          <p:nvPr/>
        </p:nvSpPr>
        <p:spPr>
          <a:xfrm rot="10800000">
            <a:off x="-1" y="-1"/>
            <a:ext cx="19110326" cy="88903"/>
          </a:xfrm>
          <a:prstGeom prst="rect">
            <a:avLst/>
          </a:prstGeom>
          <a:solidFill>
            <a:srgbClr val="C82254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" name="Google Shape;202;p27"/>
          <p:cNvSpPr/>
          <p:nvPr/>
        </p:nvSpPr>
        <p:spPr>
          <a:xfrm rot="10800000">
            <a:off x="19103975" y="-1"/>
            <a:ext cx="5280025" cy="44452"/>
          </a:xfrm>
          <a:prstGeom prst="rect">
            <a:avLst/>
          </a:prstGeom>
          <a:solidFill>
            <a:srgbClr val="D7DF23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95" name="Google Shape;203;p27" descr="Google Shape;203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7925" y="777877"/>
            <a:ext cx="2216150" cy="96837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Google Shape;204;p27"/>
          <p:cNvSpPr/>
          <p:nvPr/>
        </p:nvSpPr>
        <p:spPr>
          <a:xfrm flipH="1">
            <a:off x="20834350" y="666750"/>
            <a:ext cx="3177" cy="1044577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5866" y="698087"/>
            <a:ext cx="15428583" cy="1371601"/>
          </a:xfrm>
          <a:prstGeom prst="rect">
            <a:avLst/>
          </a:prstGeom>
        </p:spPr>
        <p:txBody>
          <a:bodyPr lIns="91399" tIns="91399" rIns="91399" bIns="91399"/>
          <a:lstStyle>
            <a:lvl1pPr marL="609600" indent="-381000" defTabSz="2438400">
              <a:lnSpc>
                <a:spcPct val="100000"/>
              </a:lnSpc>
              <a:spcBef>
                <a:spcPts val="1300"/>
              </a:spcBef>
              <a:buSzTx/>
              <a:buNone/>
              <a:defRPr sz="6000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2981778" indent="-2340428" defTabSz="2438400">
              <a:lnSpc>
                <a:spcPct val="100000"/>
              </a:lnSpc>
              <a:spcBef>
                <a:spcPts val="1300"/>
              </a:spcBef>
              <a:buSzPts val="6000"/>
              <a:buChar char="–"/>
              <a:defRPr sz="6000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3438978" indent="-2340428" defTabSz="2438400">
              <a:lnSpc>
                <a:spcPct val="100000"/>
              </a:lnSpc>
              <a:spcBef>
                <a:spcPts val="1300"/>
              </a:spcBef>
              <a:buSzPts val="6000"/>
              <a:defRPr sz="6000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3896178" indent="-2340428" defTabSz="2438400">
              <a:lnSpc>
                <a:spcPct val="100000"/>
              </a:lnSpc>
              <a:spcBef>
                <a:spcPts val="1300"/>
              </a:spcBef>
              <a:buSzPts val="6000"/>
              <a:buChar char="–"/>
              <a:defRPr sz="6000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4353378" indent="-2340428" defTabSz="2438400">
              <a:lnSpc>
                <a:spcPct val="100000"/>
              </a:lnSpc>
              <a:spcBef>
                <a:spcPts val="1300"/>
              </a:spcBef>
              <a:buSzPts val="6000"/>
              <a:buChar char="»"/>
              <a:defRPr sz="6000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Google Shape;206;p27"/>
          <p:cNvSpPr txBox="1">
            <a:spLocks noGrp="1"/>
          </p:cNvSpPr>
          <p:nvPr>
            <p:ph type="body" idx="21"/>
          </p:nvPr>
        </p:nvSpPr>
        <p:spPr>
          <a:xfrm>
            <a:off x="3260058" y="2700095"/>
            <a:ext cx="18326769" cy="8991601"/>
          </a:xfrm>
          <a:prstGeom prst="rect">
            <a:avLst/>
          </a:prstGeom>
        </p:spPr>
        <p:txBody>
          <a:bodyPr lIns="0" tIns="0" rIns="0" bIns="0"/>
          <a:lstStyle/>
          <a:p>
            <a:pPr marL="609600" indent="-381000" defTabSz="2438400">
              <a:lnSpc>
                <a:spcPct val="150000"/>
              </a:lnSpc>
              <a:spcBef>
                <a:spcPts val="1000"/>
              </a:spcBef>
              <a:buSzTx/>
              <a:buNone/>
              <a:defRPr sz="4800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endParaRPr/>
          </a:p>
        </p:txBody>
      </p:sp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983703" y="12967373"/>
            <a:ext cx="449773" cy="462201"/>
          </a:xfrm>
          <a:prstGeom prst="rect">
            <a:avLst/>
          </a:prstGeom>
        </p:spPr>
        <p:txBody>
          <a:bodyPr lIns="91399" tIns="91399" rIns="91399" bIns="91399" anchor="ctr"/>
          <a:lstStyle>
            <a:lvl1pPr algn="l" defTabSz="2438400"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ennfolie 4 - Eule angeschnitten positiv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41;p31"/>
          <p:cNvSpPr/>
          <p:nvPr/>
        </p:nvSpPr>
        <p:spPr>
          <a:xfrm flipH="1">
            <a:off x="-1" y="12522200"/>
            <a:ext cx="24384001" cy="1193800"/>
          </a:xfrm>
          <a:prstGeom prst="rect">
            <a:avLst/>
          </a:prstGeom>
          <a:solidFill>
            <a:srgbClr val="004877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7" name="Google Shape;242;p31"/>
          <p:cNvSpPr/>
          <p:nvPr/>
        </p:nvSpPr>
        <p:spPr>
          <a:xfrm flipH="1">
            <a:off x="3254375" y="12671427"/>
            <a:ext cx="6351" cy="1044574"/>
          </a:xfrm>
          <a:prstGeom prst="line">
            <a:avLst/>
          </a:prstGeom>
          <a:ln w="25400">
            <a:solidFill>
              <a:srgbClr val="E6E6E6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8" name="Google Shape;243;p31"/>
          <p:cNvSpPr/>
          <p:nvPr/>
        </p:nvSpPr>
        <p:spPr>
          <a:xfrm flipH="1">
            <a:off x="21602699" y="12671427"/>
            <a:ext cx="3177" cy="1044574"/>
          </a:xfrm>
          <a:prstGeom prst="line">
            <a:avLst/>
          </a:prstGeom>
          <a:ln w="25400">
            <a:solidFill>
              <a:srgbClr val="E6E6E6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9" name="Google Shape;244;p31"/>
          <p:cNvSpPr/>
          <p:nvPr/>
        </p:nvSpPr>
        <p:spPr>
          <a:xfrm flipH="1">
            <a:off x="-1" y="12522200"/>
            <a:ext cx="24406229" cy="107950"/>
          </a:xfrm>
          <a:prstGeom prst="rect">
            <a:avLst/>
          </a:prstGeom>
          <a:solidFill>
            <a:srgbClr val="01283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96" y="5490824"/>
            <a:ext cx="24375004" cy="1391238"/>
          </a:xfrm>
          <a:prstGeom prst="rect">
            <a:avLst/>
          </a:prstGeom>
        </p:spPr>
        <p:txBody>
          <a:bodyPr lIns="91399" tIns="91399" rIns="91399" bIns="91399"/>
          <a:lstStyle>
            <a:lvl1pPr marL="609600" indent="-381000" algn="ctr" defTabSz="2438400">
              <a:lnSpc>
                <a:spcPct val="100000"/>
              </a:lnSpc>
              <a:spcBef>
                <a:spcPts val="1300"/>
              </a:spcBef>
              <a:buSzTx/>
              <a:buNone/>
              <a:defRPr sz="6000">
                <a:solidFill>
                  <a:srgbClr val="19406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2981778" indent="-2340428" algn="ctr" defTabSz="2438400">
              <a:lnSpc>
                <a:spcPct val="100000"/>
              </a:lnSpc>
              <a:spcBef>
                <a:spcPts val="1300"/>
              </a:spcBef>
              <a:buSzPts val="6000"/>
              <a:buChar char="–"/>
              <a:defRPr sz="6000">
                <a:solidFill>
                  <a:srgbClr val="19406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3438978" indent="-2340428" algn="ctr" defTabSz="2438400">
              <a:lnSpc>
                <a:spcPct val="100000"/>
              </a:lnSpc>
              <a:spcBef>
                <a:spcPts val="1300"/>
              </a:spcBef>
              <a:buSzPts val="6000"/>
              <a:defRPr sz="6000">
                <a:solidFill>
                  <a:srgbClr val="19406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3896178" indent="-2340428" algn="ctr" defTabSz="2438400">
              <a:lnSpc>
                <a:spcPct val="100000"/>
              </a:lnSpc>
              <a:spcBef>
                <a:spcPts val="1300"/>
              </a:spcBef>
              <a:buSzPts val="6000"/>
              <a:buChar char="–"/>
              <a:defRPr sz="6000">
                <a:solidFill>
                  <a:srgbClr val="19406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4353378" indent="-2340428" algn="ctr" defTabSz="2438400">
              <a:lnSpc>
                <a:spcPct val="100000"/>
              </a:lnSpc>
              <a:spcBef>
                <a:spcPts val="1300"/>
              </a:spcBef>
              <a:buSzPts val="6000"/>
              <a:buChar char="»"/>
              <a:defRPr sz="6000">
                <a:solidFill>
                  <a:srgbClr val="19406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983703" y="12967373"/>
            <a:ext cx="449773" cy="462201"/>
          </a:xfrm>
          <a:prstGeom prst="rect">
            <a:avLst/>
          </a:prstGeom>
        </p:spPr>
        <p:txBody>
          <a:bodyPr lIns="91399" tIns="91399" rIns="91399" bIns="91399" anchor="ctr"/>
          <a:lstStyle>
            <a:lvl1pPr algn="l" defTabSz="2438400"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2" name="Google Shape;249;p31" descr="Google Shape;249;p31"/>
          <p:cNvPicPr>
            <a:picLocks noChangeAspect="1"/>
          </p:cNvPicPr>
          <p:nvPr/>
        </p:nvPicPr>
        <p:blipFill>
          <a:blip r:embed="rId2"/>
          <a:srcRect b="54561"/>
          <a:stretch>
            <a:fillRect/>
          </a:stretch>
        </p:blipFill>
        <p:spPr>
          <a:xfrm>
            <a:off x="7588175" y="7743733"/>
            <a:ext cx="9367177" cy="4777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740627569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7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136959463_1989x1321.jp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7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5126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Subtitle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(Ca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Line"/>
          <p:cNvSpPr/>
          <p:nvPr/>
        </p:nvSpPr>
        <p:spPr>
          <a:xfrm>
            <a:off x="19526532" y="12761617"/>
            <a:ext cx="5055222" cy="1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7" name="Rectangle"/>
          <p:cNvSpPr/>
          <p:nvPr/>
        </p:nvSpPr>
        <p:spPr>
          <a:xfrm>
            <a:off x="-301919" y="12844337"/>
            <a:ext cx="24987838" cy="105896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8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9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626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Subtitle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2pPr marL="1346200" indent="-736600"/>
            <a:lvl3pPr marL="1955800" indent="-736600"/>
            <a:lvl4pPr marL="2565400" indent="-736600"/>
            <a:lvl5pPr marL="3175000" indent="-736600"/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5" name="Group"/>
          <p:cNvGrpSpPr/>
          <p:nvPr/>
        </p:nvGrpSpPr>
        <p:grpSpPr>
          <a:xfrm>
            <a:off x="18119870" y="375141"/>
            <a:ext cx="5533988" cy="1618750"/>
            <a:chOff x="0" y="0"/>
            <a:chExt cx="5533986" cy="1618749"/>
          </a:xfrm>
        </p:grpSpPr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9404" y="180768"/>
              <a:ext cx="1257028" cy="1257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Image" descr="Image"/>
            <p:cNvPicPr>
              <a:picLocks noChangeAspect="1"/>
            </p:cNvPicPr>
            <p:nvPr/>
          </p:nvPicPr>
          <p:blipFill>
            <a:blip r:embed="rId3"/>
            <a:srcRect r="79785"/>
            <a:stretch>
              <a:fillRect/>
            </a:stretch>
          </p:blipFill>
          <p:spPr>
            <a:xfrm>
              <a:off x="4298893" y="7401"/>
              <a:ext cx="1235094" cy="16038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4"/>
            <a:srcRect l="44175" t="33090" b="32210"/>
            <a:stretch>
              <a:fillRect/>
            </a:stretch>
          </p:blipFill>
          <p:spPr>
            <a:xfrm>
              <a:off x="0" y="0"/>
              <a:ext cx="2604253" cy="1618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" name="DTU Copenhagen, 2 June 2023"/>
          <p:cNvSpPr txBox="1"/>
          <p:nvPr/>
        </p:nvSpPr>
        <p:spPr>
          <a:xfrm>
            <a:off x="16496963" y="13049960"/>
            <a:ext cx="11114358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i="1">
                <a:solidFill>
                  <a:srgbClr val="FFFFFF"/>
                </a:solidFill>
              </a:defRPr>
            </a:lvl1pPr>
          </a:lstStyle>
          <a:p>
            <a:r>
              <a:t>DTU Copenhagen, 2 June 2023</a:t>
            </a:r>
          </a:p>
        </p:txBody>
      </p:sp>
      <p:sp>
        <p:nvSpPr>
          <p:cNvPr id="67" name="Line"/>
          <p:cNvSpPr/>
          <p:nvPr/>
        </p:nvSpPr>
        <p:spPr>
          <a:xfrm>
            <a:off x="-341461" y="12825117"/>
            <a:ext cx="24732492" cy="1"/>
          </a:xfrm>
          <a:prstGeom prst="line">
            <a:avLst/>
          </a:prstGeom>
          <a:ln w="889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(MP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-301919" y="12844337"/>
            <a:ext cx="24987838" cy="105896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ES" dirty="0"/>
          </a:p>
        </p:txBody>
      </p:sp>
      <p:sp>
        <p:nvSpPr>
          <p:cNvPr id="75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6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499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Subtitle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2pPr marL="1346200" indent="-736600"/>
            <a:lvl3pPr marL="1955800" indent="-736600"/>
            <a:lvl4pPr marL="2565400" indent="-736600"/>
            <a:lvl5pPr marL="3175000" indent="-736600"/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81" name="Group"/>
          <p:cNvGrpSpPr/>
          <p:nvPr/>
        </p:nvGrpSpPr>
        <p:grpSpPr>
          <a:xfrm>
            <a:off x="18119870" y="375141"/>
            <a:ext cx="5578542" cy="1618750"/>
            <a:chOff x="0" y="0"/>
            <a:chExt cx="5578540" cy="1618749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2"/>
            <a:srcRect l="44175" t="33090" b="32210"/>
            <a:stretch>
              <a:fillRect/>
            </a:stretch>
          </p:blipFill>
          <p:spPr>
            <a:xfrm>
              <a:off x="0" y="0"/>
              <a:ext cx="2604253" cy="1618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542" y="115875"/>
              <a:ext cx="1386999" cy="1386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7806" y="173940"/>
              <a:ext cx="1127826" cy="12706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3" name="Line"/>
          <p:cNvSpPr/>
          <p:nvPr/>
        </p:nvSpPr>
        <p:spPr>
          <a:xfrm>
            <a:off x="19526532" y="12761617"/>
            <a:ext cx="5055222" cy="1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" name="Line"/>
          <p:cNvSpPr/>
          <p:nvPr/>
        </p:nvSpPr>
        <p:spPr>
          <a:xfrm>
            <a:off x="-341461" y="12825117"/>
            <a:ext cx="24732492" cy="1"/>
          </a:xfrm>
          <a:prstGeom prst="line">
            <a:avLst/>
          </a:prstGeom>
          <a:ln w="889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 lang="en-ES" dirty="0"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>
            <a:lvl1pPr marL="533400" indent="-533400">
              <a:buSzPct val="123000"/>
            </a:lvl1pPr>
            <a:lvl2pPr>
              <a:buSzPct val="123000"/>
            </a:lvl2pPr>
            <a:lvl3pPr>
              <a:buSzPct val="123000"/>
            </a:lvl3pPr>
            <a:lvl4pPr>
              <a:buSzPct val="123000"/>
            </a:lvl4pPr>
            <a:lvl5pPr>
              <a:buSzPct val="12300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>
            <a:lvl1pPr marL="533400" indent="-533400">
              <a:buSzPct val="123000"/>
            </a:lvl1pPr>
            <a:lvl2pPr>
              <a:buSzPct val="123000"/>
            </a:lvl2pPr>
            <a:lvl3pPr>
              <a:buSzPct val="123000"/>
            </a:lvl3pPr>
            <a:lvl4pPr>
              <a:buSzPct val="123000"/>
            </a:lvl4pPr>
            <a:lvl5pPr>
              <a:buSzPct val="12300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617931575_1991x1322.jpg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73752"/>
            <a:ext cx="342901" cy="38608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301919" y="12844337"/>
            <a:ext cx="24987838" cy="105896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06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2pPr>
              <a:buSzPct val="100000"/>
            </a:lvl2pPr>
            <a:lvl3pPr>
              <a:buSzPct val="100000"/>
            </a:lvl3pPr>
            <a:lvl4pPr>
              <a:buSzPct val="100000"/>
            </a:lvl4pPr>
            <a:lvl5pPr>
              <a:buSzPct val="10000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69518"/>
            <a:ext cx="342901" cy="38608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DTU Copenhagen, 2 June 2023"/>
          <p:cNvSpPr txBox="1"/>
          <p:nvPr/>
        </p:nvSpPr>
        <p:spPr>
          <a:xfrm>
            <a:off x="16496963" y="13049960"/>
            <a:ext cx="11114358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i="1">
                <a:solidFill>
                  <a:srgbClr val="FFFFFF"/>
                </a:solidFill>
              </a:defRPr>
            </a:lvl1pPr>
          </a:lstStyle>
          <a:p>
            <a:r>
              <a:t>DTU Copenhagen, 2 June 2023</a:t>
            </a:r>
          </a:p>
        </p:txBody>
      </p:sp>
      <p:sp>
        <p:nvSpPr>
          <p:cNvPr id="7" name="Line"/>
          <p:cNvSpPr/>
          <p:nvPr/>
        </p:nvSpPr>
        <p:spPr>
          <a:xfrm>
            <a:off x="19526532" y="12761617"/>
            <a:ext cx="5055222" cy="1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" name="Line"/>
          <p:cNvSpPr/>
          <p:nvPr/>
        </p:nvSpPr>
        <p:spPr>
          <a:xfrm>
            <a:off x="-341461" y="12825117"/>
            <a:ext cx="24732492" cy="1"/>
          </a:xfrm>
          <a:prstGeom prst="line">
            <a:avLst/>
          </a:prstGeom>
          <a:ln w="889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736600" marR="0" indent="-736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00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CMU Serif Roman"/>
          <a:ea typeface="CMU Serif Roman"/>
          <a:cs typeface="CMU Serif Roman"/>
          <a:sym typeface="CMU Serif Roman"/>
        </a:defRPr>
      </a:lvl1pPr>
      <a:lvl2pPr marL="1143000" marR="0" indent="-5334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CMU Serif Roman"/>
          <a:ea typeface="CMU Serif Roman"/>
          <a:cs typeface="CMU Serif Roman"/>
          <a:sym typeface="CMU Serif Roman"/>
        </a:defRPr>
      </a:lvl2pPr>
      <a:lvl3pPr marL="1752600" marR="0" indent="-5334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CMU Serif Roman"/>
          <a:ea typeface="CMU Serif Roman"/>
          <a:cs typeface="CMU Serif Roman"/>
          <a:sym typeface="CMU Serif Roman"/>
        </a:defRPr>
      </a:lvl3pPr>
      <a:lvl4pPr marL="2362200" marR="0" indent="-5334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CMU Serif Roman"/>
          <a:ea typeface="CMU Serif Roman"/>
          <a:cs typeface="CMU Serif Roman"/>
          <a:sym typeface="CMU Serif Roman"/>
        </a:defRPr>
      </a:lvl4pPr>
      <a:lvl5pPr marL="2971800" marR="0" indent="-5334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CMU Serif Roman"/>
          <a:ea typeface="CMU Serif Roman"/>
          <a:cs typeface="CMU Serif Roman"/>
          <a:sym typeface="CMU Serif Roman"/>
        </a:defRPr>
      </a:lvl5pPr>
      <a:lvl6pPr marL="3581400" marR="0" indent="-5334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CMU Serif Roman"/>
          <a:ea typeface="CMU Serif Roman"/>
          <a:cs typeface="CMU Serif Roman"/>
          <a:sym typeface="CMU Serif Roman"/>
        </a:defRPr>
      </a:lvl6pPr>
      <a:lvl7pPr marL="4191000" marR="0" indent="-5334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CMU Serif Roman"/>
          <a:ea typeface="CMU Serif Roman"/>
          <a:cs typeface="CMU Serif Roman"/>
          <a:sym typeface="CMU Serif Roman"/>
        </a:defRPr>
      </a:lvl7pPr>
      <a:lvl8pPr marL="4800600" marR="0" indent="-5334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CMU Serif Roman"/>
          <a:ea typeface="CMU Serif Roman"/>
          <a:cs typeface="CMU Serif Roman"/>
          <a:sym typeface="CMU Serif Roman"/>
        </a:defRPr>
      </a:lvl8pPr>
      <a:lvl9pPr marL="5410200" marR="0" indent="-5334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CMU Serif Roman"/>
          <a:ea typeface="CMU Serif Roman"/>
          <a:cs typeface="CMU Serif Roman"/>
          <a:sym typeface="CMU Serif Roman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MU Serif Roman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MU Serif Roman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MU Serif Roman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MU Serif Roman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MU Serif Roman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MU Serif Roman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MU Serif Roman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MU Serif Roman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MU Serif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3" Type="http://schemas.openxmlformats.org/officeDocument/2006/relationships/image" Target="../media/image8.tif"/><Relationship Id="rId7" Type="http://schemas.openxmlformats.org/officeDocument/2006/relationships/image" Target="../media/image1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mailto:ipeaz@dtu.d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51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34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tif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34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gif"/><Relationship Id="rId4" Type="http://schemas.openxmlformats.org/officeDocument/2006/relationships/image" Target="../media/image14.gif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0.png"/><Relationship Id="rId7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75.png"/><Relationship Id="rId5" Type="http://schemas.openxmlformats.org/officeDocument/2006/relationships/image" Target="../media/image52.png"/><Relationship Id="rId10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76.png"/><Relationship Id="rId3" Type="http://schemas.openxmlformats.org/officeDocument/2006/relationships/image" Target="../media/image50.png"/><Relationship Id="rId7" Type="http://schemas.openxmlformats.org/officeDocument/2006/relationships/image" Target="../media/image33.png"/><Relationship Id="rId12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75.png"/><Relationship Id="rId5" Type="http://schemas.openxmlformats.org/officeDocument/2006/relationships/image" Target="../media/image52.png"/><Relationship Id="rId10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78.png"/><Relationship Id="rId5" Type="http://schemas.openxmlformats.org/officeDocument/2006/relationships/image" Target="../media/image51.png"/><Relationship Id="rId10" Type="http://schemas.openxmlformats.org/officeDocument/2006/relationships/image" Target="../media/image77.png"/><Relationship Id="rId4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75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34.pn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79.png"/><Relationship Id="rId5" Type="http://schemas.openxmlformats.org/officeDocument/2006/relationships/image" Target="../media/image51.png"/><Relationship Id="rId10" Type="http://schemas.openxmlformats.org/officeDocument/2006/relationships/image" Target="../media/image75.png"/><Relationship Id="rId4" Type="http://schemas.openxmlformats.org/officeDocument/2006/relationships/image" Target="../media/image34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81.png"/><Relationship Id="rId3" Type="http://schemas.openxmlformats.org/officeDocument/2006/relationships/image" Target="../media/image50.png"/><Relationship Id="rId7" Type="http://schemas.openxmlformats.org/officeDocument/2006/relationships/image" Target="../media/image33.png"/><Relationship Id="rId12" Type="http://schemas.openxmlformats.org/officeDocument/2006/relationships/image" Target="../media/image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75.png"/><Relationship Id="rId5" Type="http://schemas.openxmlformats.org/officeDocument/2006/relationships/image" Target="../media/image52.png"/><Relationship Id="rId10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56.png"/><Relationship Id="rId1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88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52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34.png"/><Relationship Id="rId2" Type="http://schemas.openxmlformats.org/officeDocument/2006/relationships/image" Target="../media/image5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49.png"/><Relationship Id="rId10" Type="http://schemas.openxmlformats.org/officeDocument/2006/relationships/image" Target="../media/image102.png"/><Relationship Id="rId19" Type="http://schemas.openxmlformats.org/officeDocument/2006/relationships/image" Target="../media/image75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_files/paper/2022/file/e8dbeb1c947a30576c699e7f5c73d3e3-Supplemental-Conference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abs/2202.04599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2302.06223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ipeis@tsc.uc3m.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alphaModFix amt="72416"/>
          </a:blip>
          <a:srcRect t="5648" b="13666"/>
          <a:stretch>
            <a:fillRect/>
          </a:stretch>
        </p:blipFill>
        <p:spPr>
          <a:xfrm>
            <a:off x="0" y="-2232025"/>
            <a:ext cx="24384001" cy="4903783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Variational Mixture of HyperGenerators for Learning Distributions over Functions"/>
          <p:cNvSpPr txBox="1">
            <a:spLocks noGrp="1"/>
          </p:cNvSpPr>
          <p:nvPr>
            <p:ph type="ctrTitle"/>
          </p:nvPr>
        </p:nvSpPr>
        <p:spPr>
          <a:xfrm>
            <a:off x="1206496" y="2930591"/>
            <a:ext cx="21971004" cy="4648201"/>
          </a:xfrm>
          <a:prstGeom prst="rect">
            <a:avLst/>
          </a:prstGeom>
        </p:spPr>
        <p:txBody>
          <a:bodyPr/>
          <a:lstStyle>
            <a:lvl1pPr algn="ctr">
              <a:defRPr sz="6200" spc="-124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Variational Mixture of </a:t>
            </a:r>
            <a:r>
              <a:rPr dirty="0" err="1"/>
              <a:t>HyperGenerators</a:t>
            </a:r>
            <a:r>
              <a:rPr dirty="0"/>
              <a:t> for Learning Distributions over Functions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1343912" y="5296452"/>
            <a:ext cx="21696176" cy="2698588"/>
            <a:chOff x="0" y="0"/>
            <a:chExt cx="21696175" cy="2698586"/>
          </a:xfrm>
        </p:grpSpPr>
        <p:sp>
          <p:nvSpPr>
            <p:cNvPr id="223" name="Line"/>
            <p:cNvSpPr/>
            <p:nvPr/>
          </p:nvSpPr>
          <p:spPr>
            <a:xfrm>
              <a:off x="0" y="0"/>
              <a:ext cx="21696176" cy="0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4" name="Line"/>
            <p:cNvSpPr/>
            <p:nvPr/>
          </p:nvSpPr>
          <p:spPr>
            <a:xfrm>
              <a:off x="0" y="2698586"/>
              <a:ext cx="2169617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6" name="Group"/>
          <p:cNvSpPr txBox="1"/>
          <p:nvPr/>
        </p:nvSpPr>
        <p:spPr>
          <a:xfrm>
            <a:off x="7162791" y="8619078"/>
            <a:ext cx="7863123" cy="2449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825500">
              <a:defRPr sz="4500" b="1">
                <a:solidFill>
                  <a:schemeClr val="accent1"/>
                </a:solidFill>
              </a:defRPr>
            </a:pPr>
            <a:r>
              <a:t>Ignacio Peis</a:t>
            </a:r>
          </a:p>
          <a:p>
            <a:pPr defTabSz="825500">
              <a:defRPr sz="3000">
                <a:solidFill>
                  <a:srgbClr val="FFFFFF"/>
                </a:solidFill>
              </a:defRPr>
            </a:pPr>
            <a:r>
              <a:t>Technical University of Denmark</a:t>
            </a:r>
          </a:p>
          <a:p>
            <a:pPr defTabSz="825500">
              <a:defRPr sz="3000">
                <a:solidFill>
                  <a:srgbClr val="FFFFFF"/>
                </a:solidFill>
              </a:defRPr>
            </a:pPr>
            <a:r>
              <a:rPr u="sng">
                <a:hlinkClick r:id="rId4"/>
              </a:rPr>
              <a:t>ipeaz@dtu.dk</a:t>
            </a:r>
            <a:r>
              <a:t> </a:t>
            </a:r>
          </a:p>
        </p:txBody>
      </p:sp>
      <p:sp>
        <p:nvSpPr>
          <p:cNvPr id="227" name="20 December 2023"/>
          <p:cNvSpPr txBox="1"/>
          <p:nvPr/>
        </p:nvSpPr>
        <p:spPr>
          <a:xfrm>
            <a:off x="898849" y="12060623"/>
            <a:ext cx="3132583" cy="1092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000" i="1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20 December 2023</a:t>
            </a:r>
          </a:p>
        </p:txBody>
      </p:sp>
      <p:sp>
        <p:nvSpPr>
          <p:cNvPr id="228" name="Text"/>
          <p:cNvSpPr txBox="1"/>
          <p:nvPr/>
        </p:nvSpPr>
        <p:spPr>
          <a:xfrm>
            <a:off x="17224168" y="10462371"/>
            <a:ext cx="5106859" cy="3390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3000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endParaRPr/>
          </a:p>
        </p:txBody>
      </p:sp>
      <p:pic>
        <p:nvPicPr>
          <p:cNvPr id="229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4168" y="10462371"/>
            <a:ext cx="4992559" cy="319348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Line"/>
          <p:cNvSpPr/>
          <p:nvPr/>
        </p:nvSpPr>
        <p:spPr>
          <a:xfrm>
            <a:off x="-42604" y="2672693"/>
            <a:ext cx="3239643" cy="1"/>
          </a:xfrm>
          <a:prstGeom prst="line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1" name="Line"/>
          <p:cNvSpPr/>
          <p:nvPr/>
        </p:nvSpPr>
        <p:spPr>
          <a:xfrm>
            <a:off x="-203030" y="2713760"/>
            <a:ext cx="24790059" cy="1"/>
          </a:xfrm>
          <a:prstGeom prst="line">
            <a:avLst/>
          </a:prstGeom>
          <a:ln w="1016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35" name="Group"/>
          <p:cNvGrpSpPr/>
          <p:nvPr/>
        </p:nvGrpSpPr>
        <p:grpSpPr>
          <a:xfrm>
            <a:off x="8276471" y="11022790"/>
            <a:ext cx="5635763" cy="2269495"/>
            <a:chOff x="0" y="0"/>
            <a:chExt cx="5635761" cy="2269493"/>
          </a:xfrm>
        </p:grpSpPr>
        <p:pic>
          <p:nvPicPr>
            <p:cNvPr id="232" name="Group" descr="Group"/>
            <p:cNvPicPr>
              <a:picLocks noChangeAspect="1"/>
            </p:cNvPicPr>
            <p:nvPr/>
          </p:nvPicPr>
          <p:blipFill>
            <a:blip r:embed="rId6"/>
            <a:srcRect l="47355"/>
            <a:stretch>
              <a:fillRect/>
            </a:stretch>
          </p:blipFill>
          <p:spPr>
            <a:xfrm>
              <a:off x="0" y="0"/>
              <a:ext cx="4183978" cy="22694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06526" y="420129"/>
              <a:ext cx="1429236" cy="1429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8"/>
            <a:srcRect r="63233"/>
            <a:stretch>
              <a:fillRect/>
            </a:stretch>
          </p:blipFill>
          <p:spPr>
            <a:xfrm>
              <a:off x="2702976" y="503914"/>
              <a:ext cx="1140066" cy="1261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eep Generative Models of IN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Generative Models of INRs</a:t>
            </a:r>
          </a:p>
        </p:txBody>
      </p:sp>
      <p:sp>
        <p:nvSpPr>
          <p:cNvPr id="50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grpSp>
        <p:nvGrpSpPr>
          <p:cNvPr id="512" name="Google Shape;428;p49"/>
          <p:cNvGrpSpPr/>
          <p:nvPr/>
        </p:nvGrpSpPr>
        <p:grpSpPr>
          <a:xfrm>
            <a:off x="5067556" y="4538418"/>
            <a:ext cx="14248887" cy="2273542"/>
            <a:chOff x="0" y="0"/>
            <a:chExt cx="14248885" cy="2273541"/>
          </a:xfrm>
        </p:grpSpPr>
        <p:sp>
          <p:nvSpPr>
            <p:cNvPr id="510" name="Rounded Rectangle"/>
            <p:cNvSpPr/>
            <p:nvPr/>
          </p:nvSpPr>
          <p:spPr>
            <a:xfrm>
              <a:off x="0" y="0"/>
              <a:ext cx="14248886" cy="2273542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25400" cap="flat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15000"/>
                </a:lnSpc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1" name="How to scale to large datasets?"/>
            <p:cNvSpPr txBox="1"/>
            <p:nvPr/>
          </p:nvSpPr>
          <p:spPr>
            <a:xfrm>
              <a:off x="123683" y="524670"/>
              <a:ext cx="14001519" cy="122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3799" tIns="243799" rIns="243799" bIns="243799" numCol="1" anchor="ctr">
              <a:spAutoFit/>
            </a:bodyPr>
            <a:lstStyle>
              <a:lvl1pPr defTabSz="2438400">
                <a:lnSpc>
                  <a:spcPct val="115000"/>
                </a:lnSpc>
                <a:defRPr sz="4800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How to scale to large datasets?</a:t>
              </a:r>
            </a:p>
          </p:txBody>
        </p:sp>
      </p:grpSp>
      <p:grpSp>
        <p:nvGrpSpPr>
          <p:cNvPr id="515" name="Google Shape;428;p49"/>
          <p:cNvGrpSpPr/>
          <p:nvPr/>
        </p:nvGrpSpPr>
        <p:grpSpPr>
          <a:xfrm>
            <a:off x="5194556" y="7915636"/>
            <a:ext cx="14248887" cy="2273543"/>
            <a:chOff x="0" y="0"/>
            <a:chExt cx="14248885" cy="2273541"/>
          </a:xfrm>
        </p:grpSpPr>
        <p:sp>
          <p:nvSpPr>
            <p:cNvPr id="513" name="Rounded Rectangle"/>
            <p:cNvSpPr/>
            <p:nvPr/>
          </p:nvSpPr>
          <p:spPr>
            <a:xfrm>
              <a:off x="0" y="0"/>
              <a:ext cx="14248886" cy="2273542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25400" cap="flat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15000"/>
                </a:lnSpc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4" name="How to map a latent representation to an INR?"/>
            <p:cNvSpPr txBox="1"/>
            <p:nvPr/>
          </p:nvSpPr>
          <p:spPr>
            <a:xfrm>
              <a:off x="123683" y="524670"/>
              <a:ext cx="14001519" cy="122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3799" tIns="243799" rIns="243799" bIns="243799" numCol="1" anchor="ctr">
              <a:spAutoFit/>
            </a:bodyPr>
            <a:lstStyle>
              <a:lvl1pPr defTabSz="2438400">
                <a:lnSpc>
                  <a:spcPct val="115000"/>
                </a:lnSpc>
                <a:defRPr sz="4800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How to map a latent representation to an INR?</a:t>
              </a:r>
            </a:p>
          </p:txBody>
        </p:sp>
      </p:grpSp>
      <p:sp>
        <p:nvSpPr>
          <p:cNvPr id="516" name="Line"/>
          <p:cNvSpPr/>
          <p:nvPr/>
        </p:nvSpPr>
        <p:spPr>
          <a:xfrm>
            <a:off x="12257683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7" name="Line"/>
          <p:cNvSpPr/>
          <p:nvPr/>
        </p:nvSpPr>
        <p:spPr>
          <a:xfrm>
            <a:off x="11544997" y="473499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8" name="Circle"/>
          <p:cNvSpPr/>
          <p:nvPr/>
        </p:nvSpPr>
        <p:spPr>
          <a:xfrm>
            <a:off x="1137631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19" name="&lt;"/>
          <p:cNvSpPr/>
          <p:nvPr/>
        </p:nvSpPr>
        <p:spPr>
          <a:xfrm>
            <a:off x="12029082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520" name="Circle"/>
          <p:cNvSpPr/>
          <p:nvPr/>
        </p:nvSpPr>
        <p:spPr>
          <a:xfrm>
            <a:off x="12681852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Deep Generative Models of IN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Generative Models of INRs</a:t>
            </a:r>
          </a:p>
        </p:txBody>
      </p:sp>
      <p:sp>
        <p:nvSpPr>
          <p:cNvPr id="52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525" name="[23] Ha et at., 2017"/>
          <p:cNvSpPr txBox="1"/>
          <p:nvPr/>
        </p:nvSpPr>
        <p:spPr>
          <a:xfrm>
            <a:off x="1531852" y="11981072"/>
            <a:ext cx="2938357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[23]</a:t>
            </a:r>
            <a:r>
              <a:t> Ha et at., 2017</a:t>
            </a:r>
          </a:p>
        </p:txBody>
      </p:sp>
      <p:sp>
        <p:nvSpPr>
          <p:cNvPr id="526" name="Straight Arrow Connector 18"/>
          <p:cNvSpPr/>
          <p:nvPr/>
        </p:nvSpPr>
        <p:spPr>
          <a:xfrm>
            <a:off x="12482683" y="7503899"/>
            <a:ext cx="1188495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7" name="Rectangle 19"/>
          <p:cNvSpPr/>
          <p:nvPr/>
        </p:nvSpPr>
        <p:spPr>
          <a:xfrm>
            <a:off x="13793072" y="6956928"/>
            <a:ext cx="1782742" cy="1063657"/>
          </a:xfrm>
          <a:prstGeom prst="rect">
            <a:avLst/>
          </a:prstGeom>
          <a:solidFill>
            <a:srgbClr val="92D050"/>
          </a:solidFill>
          <a:ln w="127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8" name="Rectangle 21"/>
          <p:cNvSpPr/>
          <p:nvPr/>
        </p:nvSpPr>
        <p:spPr>
          <a:xfrm>
            <a:off x="13214063" y="6341872"/>
            <a:ext cx="4662556" cy="2321594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9" name="Straight Arrow Connector 22"/>
          <p:cNvSpPr/>
          <p:nvPr/>
        </p:nvSpPr>
        <p:spPr>
          <a:xfrm>
            <a:off x="15781517" y="7503899"/>
            <a:ext cx="838042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0" name="Straight Arrow Connector 24"/>
          <p:cNvSpPr/>
          <p:nvPr/>
        </p:nvSpPr>
        <p:spPr>
          <a:xfrm>
            <a:off x="17568071" y="7503899"/>
            <a:ext cx="1161823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31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115" y="7199464"/>
            <a:ext cx="570816" cy="608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Picture 26" descr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574" y="7185170"/>
            <a:ext cx="603471" cy="620235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Rectangle 27"/>
          <p:cNvSpPr/>
          <p:nvPr/>
        </p:nvSpPr>
        <p:spPr>
          <a:xfrm>
            <a:off x="18806078" y="6591929"/>
            <a:ext cx="1218972" cy="1823939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34" name="Picture 29" descr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703" y="7226596"/>
            <a:ext cx="698109" cy="595949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Straight Arrow Connector 45"/>
          <p:cNvSpPr/>
          <p:nvPr/>
        </p:nvSpPr>
        <p:spPr>
          <a:xfrm>
            <a:off x="19359827" y="5599854"/>
            <a:ext cx="1" cy="787730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6" name="Straight Arrow Connector 49"/>
          <p:cNvSpPr/>
          <p:nvPr/>
        </p:nvSpPr>
        <p:spPr>
          <a:xfrm>
            <a:off x="19425986" y="8620806"/>
            <a:ext cx="1" cy="787730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7" name="Rectangle 52"/>
          <p:cNvSpPr/>
          <p:nvPr/>
        </p:nvSpPr>
        <p:spPr>
          <a:xfrm>
            <a:off x="18516355" y="5860870"/>
            <a:ext cx="1757752" cy="3275527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8" name="Google Shape;270;p34"/>
          <p:cNvSpPr txBox="1"/>
          <p:nvPr/>
        </p:nvSpPr>
        <p:spPr>
          <a:xfrm>
            <a:off x="20327156" y="8568596"/>
            <a:ext cx="3988489" cy="497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Data Generator</a:t>
            </a:r>
          </a:p>
        </p:txBody>
      </p:sp>
      <p:pic>
        <p:nvPicPr>
          <p:cNvPr id="539" name="Picture 1" descr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659" y="7250258"/>
            <a:ext cx="519663" cy="363764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Right Arrow 13"/>
          <p:cNvSpPr/>
          <p:nvPr/>
        </p:nvSpPr>
        <p:spPr>
          <a:xfrm>
            <a:off x="12945272" y="8015526"/>
            <a:ext cx="5556065" cy="6607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1" name="Right Arrow 15"/>
          <p:cNvSpPr/>
          <p:nvPr/>
        </p:nvSpPr>
        <p:spPr>
          <a:xfrm rot="5400000">
            <a:off x="19494306" y="7114520"/>
            <a:ext cx="2351858" cy="6607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42" name="Picture 8" descr="Picture 8"/>
          <p:cNvPicPr>
            <a:picLocks noChangeAspect="1"/>
          </p:cNvPicPr>
          <p:nvPr/>
        </p:nvPicPr>
        <p:blipFill>
          <a:blip r:embed="rId6"/>
          <a:srcRect r="64988"/>
          <a:stretch>
            <a:fillRect/>
          </a:stretch>
        </p:blipFill>
        <p:spPr>
          <a:xfrm>
            <a:off x="19062703" y="4713261"/>
            <a:ext cx="846978" cy="439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Picture 9" descr="Picture 9"/>
          <p:cNvPicPr>
            <a:picLocks noChangeAspect="1"/>
          </p:cNvPicPr>
          <p:nvPr/>
        </p:nvPicPr>
        <p:blipFill>
          <a:blip r:embed="rId6"/>
          <a:srcRect l="34705" t="6117" r="30283"/>
          <a:stretch>
            <a:fillRect/>
          </a:stretch>
        </p:blipFill>
        <p:spPr>
          <a:xfrm>
            <a:off x="19138241" y="9896143"/>
            <a:ext cx="846979" cy="412937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Line"/>
          <p:cNvSpPr/>
          <p:nvPr/>
        </p:nvSpPr>
        <p:spPr>
          <a:xfrm>
            <a:off x="12257683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5" name="Line"/>
          <p:cNvSpPr/>
          <p:nvPr/>
        </p:nvSpPr>
        <p:spPr>
          <a:xfrm>
            <a:off x="11544997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6" name="Circle"/>
          <p:cNvSpPr/>
          <p:nvPr/>
        </p:nvSpPr>
        <p:spPr>
          <a:xfrm>
            <a:off x="1137631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7" name="&lt;"/>
          <p:cNvSpPr/>
          <p:nvPr/>
        </p:nvSpPr>
        <p:spPr>
          <a:xfrm>
            <a:off x="1202908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548" name="Circle"/>
          <p:cNvSpPr/>
          <p:nvPr/>
        </p:nvSpPr>
        <p:spPr>
          <a:xfrm>
            <a:off x="12681852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9" name="Google Shape;270;p34"/>
          <p:cNvSpPr txBox="1"/>
          <p:nvPr/>
        </p:nvSpPr>
        <p:spPr>
          <a:xfrm>
            <a:off x="13171037" y="8604422"/>
            <a:ext cx="3922784" cy="753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/>
          <a:p>
            <a:pPr algn="l" defTabSz="2438400">
              <a:spcBef>
                <a:spcPts val="1300"/>
              </a:spcBef>
              <a:defRPr sz="33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HyperNetwork </a:t>
            </a:r>
            <a:r>
              <a:rPr i="0"/>
              <a:t>[23]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Deep Generative Models of IN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Generative Models of INRs</a:t>
            </a:r>
          </a:p>
        </p:txBody>
      </p:sp>
      <p:sp>
        <p:nvSpPr>
          <p:cNvPr id="55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575" name="Group"/>
          <p:cNvGrpSpPr/>
          <p:nvPr/>
        </p:nvGrpSpPr>
        <p:grpSpPr>
          <a:xfrm>
            <a:off x="11944659" y="2938942"/>
            <a:ext cx="12370987" cy="8960345"/>
            <a:chOff x="0" y="0"/>
            <a:chExt cx="12370986" cy="8960344"/>
          </a:xfrm>
        </p:grpSpPr>
        <p:sp>
          <p:nvSpPr>
            <p:cNvPr id="554" name="Straight Arrow Connector 18"/>
            <p:cNvSpPr/>
            <p:nvPr/>
          </p:nvSpPr>
          <p:spPr>
            <a:xfrm>
              <a:off x="538023" y="4564957"/>
              <a:ext cx="118849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5" name="Rectangle 19"/>
            <p:cNvSpPr/>
            <p:nvPr/>
          </p:nvSpPr>
          <p:spPr>
            <a:xfrm>
              <a:off x="1848413" y="4017986"/>
              <a:ext cx="1782742" cy="1063657"/>
            </a:xfrm>
            <a:prstGeom prst="rect">
              <a:avLst/>
            </a:prstGeom>
            <a:solidFill>
              <a:srgbClr val="92D05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6" name="Rectangle 21"/>
            <p:cNvSpPr/>
            <p:nvPr/>
          </p:nvSpPr>
          <p:spPr>
            <a:xfrm>
              <a:off x="1269404" y="3402930"/>
              <a:ext cx="4662556" cy="2321594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7" name="Straight Arrow Connector 22"/>
            <p:cNvSpPr/>
            <p:nvPr/>
          </p:nvSpPr>
          <p:spPr>
            <a:xfrm>
              <a:off x="3836857" y="4564957"/>
              <a:ext cx="83804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8" name="Straight Arrow Connector 24"/>
            <p:cNvSpPr/>
            <p:nvPr/>
          </p:nvSpPr>
          <p:spPr>
            <a:xfrm>
              <a:off x="5623412" y="4564957"/>
              <a:ext cx="116182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559" name="Picture 25" descr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5456" y="4260522"/>
              <a:ext cx="570817" cy="6088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0" name="Picture 26" descr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3914" y="4246229"/>
              <a:ext cx="603471" cy="6202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1" name="Rectangle 27"/>
            <p:cNvSpPr/>
            <p:nvPr/>
          </p:nvSpPr>
          <p:spPr>
            <a:xfrm>
              <a:off x="6861419" y="3652987"/>
              <a:ext cx="1218971" cy="1823939"/>
            </a:xfrm>
            <a:prstGeom prst="rect">
              <a:avLst/>
            </a:prstGeom>
            <a:solidFill>
              <a:srgbClr val="FFC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562" name="Picture 29" descr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8043" y="4287654"/>
              <a:ext cx="698110" cy="5959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3" name="Straight Arrow Connector 45"/>
            <p:cNvSpPr/>
            <p:nvPr/>
          </p:nvSpPr>
          <p:spPr>
            <a:xfrm>
              <a:off x="7415168" y="2660911"/>
              <a:ext cx="1" cy="7877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4" name="Straight Arrow Connector 49"/>
            <p:cNvSpPr/>
            <p:nvPr/>
          </p:nvSpPr>
          <p:spPr>
            <a:xfrm>
              <a:off x="7481328" y="5681864"/>
              <a:ext cx="1" cy="7877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5" name="Rectangle 52"/>
            <p:cNvSpPr/>
            <p:nvPr/>
          </p:nvSpPr>
          <p:spPr>
            <a:xfrm>
              <a:off x="6571695" y="2921928"/>
              <a:ext cx="1757753" cy="327552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6" name="Google Shape;270;p34"/>
            <p:cNvSpPr txBox="1"/>
            <p:nvPr/>
          </p:nvSpPr>
          <p:spPr>
            <a:xfrm>
              <a:off x="1226378" y="5665480"/>
              <a:ext cx="3922784" cy="753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/>
            <a:p>
              <a:pPr algn="l" defTabSz="2438400">
                <a:spcBef>
                  <a:spcPts val="1300"/>
                </a:spcBef>
                <a:defRPr sz="33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r>
                <a:t>HyperNetwork </a:t>
              </a:r>
              <a:r>
                <a:rPr i="0"/>
                <a:t>[23]</a:t>
              </a:r>
            </a:p>
          </p:txBody>
        </p:sp>
        <p:sp>
          <p:nvSpPr>
            <p:cNvPr id="567" name="Google Shape;270;p34"/>
            <p:cNvSpPr txBox="1"/>
            <p:nvPr/>
          </p:nvSpPr>
          <p:spPr>
            <a:xfrm>
              <a:off x="8382497" y="5629654"/>
              <a:ext cx="3988490" cy="497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Data Generator</a:t>
              </a:r>
            </a:p>
          </p:txBody>
        </p:sp>
        <p:pic>
          <p:nvPicPr>
            <p:cNvPr id="568" name="Picture 1" descr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311316"/>
              <a:ext cx="519663" cy="3637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9" name="Right Arrow 13"/>
            <p:cNvSpPr/>
            <p:nvPr/>
          </p:nvSpPr>
          <p:spPr>
            <a:xfrm>
              <a:off x="1000613" y="5076584"/>
              <a:ext cx="5556065" cy="66071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 w="63500" cap="flat">
              <a:solidFill>
                <a:srgbClr val="000000">
                  <a:alpha val="55000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0" name="Right Arrow 15"/>
            <p:cNvSpPr/>
            <p:nvPr/>
          </p:nvSpPr>
          <p:spPr>
            <a:xfrm rot="5400000">
              <a:off x="7549646" y="4175579"/>
              <a:ext cx="2351859" cy="66071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63500" cap="flat">
              <a:solidFill>
                <a:srgbClr val="000000">
                  <a:alpha val="55000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571" name="Picture 6" descr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0260" y="0"/>
              <a:ext cx="2359852" cy="2472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2" name="Picture 7" descr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0388" y="6720620"/>
              <a:ext cx="2239724" cy="2239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3" name="Picture 8" descr="Picture 8"/>
            <p:cNvPicPr>
              <a:picLocks noChangeAspect="1"/>
            </p:cNvPicPr>
            <p:nvPr/>
          </p:nvPicPr>
          <p:blipFill>
            <a:blip r:embed="rId8"/>
            <a:srcRect r="64988"/>
            <a:stretch>
              <a:fillRect/>
            </a:stretch>
          </p:blipFill>
          <p:spPr>
            <a:xfrm>
              <a:off x="8606818" y="1152635"/>
              <a:ext cx="846979" cy="439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9" descr="Picture 9"/>
            <p:cNvPicPr>
              <a:picLocks noChangeAspect="1"/>
            </p:cNvPicPr>
            <p:nvPr/>
          </p:nvPicPr>
          <p:blipFill>
            <a:blip r:embed="rId8"/>
            <a:srcRect l="34705" t="6117" r="30283"/>
            <a:stretch>
              <a:fillRect/>
            </a:stretch>
          </p:blipFill>
          <p:spPr>
            <a:xfrm>
              <a:off x="8682358" y="7877862"/>
              <a:ext cx="846978" cy="412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Google Shape;428;p49"/>
          <p:cNvSpPr/>
          <p:nvPr/>
        </p:nvSpPr>
        <p:spPr>
          <a:xfrm>
            <a:off x="3325693" y="6390469"/>
            <a:ext cx="6045966" cy="1934723"/>
          </a:xfrm>
          <a:prstGeom prst="roundRect">
            <a:avLst>
              <a:gd name="adj" fmla="val 17466"/>
            </a:avLst>
          </a:prstGeom>
          <a:solidFill>
            <a:srgbClr val="E6E6E6"/>
          </a:solidFill>
          <a:ln w="25400">
            <a:solidFill>
              <a:srgbClr val="B7B7B7"/>
            </a:solidFill>
          </a:ln>
        </p:spPr>
        <p:txBody>
          <a:bodyPr lIns="121919" tIns="121919" rIns="121919" bIns="121919" anchor="ctr"/>
          <a:lstStyle/>
          <a:p>
            <a:pPr algn="l" defTabSz="2438400">
              <a:lnSpc>
                <a:spcPct val="115000"/>
              </a:lnSpc>
              <a:spcBef>
                <a:spcPts val="500"/>
              </a:spcBef>
              <a:defRPr sz="3200" baseline="-131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262;p33"/>
          <p:cNvSpPr txBox="1"/>
          <p:nvPr/>
        </p:nvSpPr>
        <p:spPr>
          <a:xfrm>
            <a:off x="3402199" y="6815752"/>
            <a:ext cx="7521426" cy="164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571500" algn="l" defTabSz="2438400">
              <a:lnSpc>
                <a:spcPct val="115000"/>
              </a:lnSpc>
              <a:spcBef>
                <a:spcPts val="800"/>
              </a:spcBef>
              <a:defRPr sz="3400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Have           , a summary representation of image.</a:t>
            </a:r>
          </a:p>
        </p:txBody>
      </p:sp>
      <p:pic>
        <p:nvPicPr>
          <p:cNvPr id="578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969" y="6749837"/>
            <a:ext cx="715163" cy="500614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[23] Ha et at., 2017"/>
          <p:cNvSpPr txBox="1"/>
          <p:nvPr/>
        </p:nvSpPr>
        <p:spPr>
          <a:xfrm>
            <a:off x="1531852" y="11981072"/>
            <a:ext cx="2938357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[23]</a:t>
            </a:r>
            <a:r>
              <a:t> Ha et at., 2017</a:t>
            </a:r>
          </a:p>
        </p:txBody>
      </p:sp>
      <p:sp>
        <p:nvSpPr>
          <p:cNvPr id="580" name="Line"/>
          <p:cNvSpPr/>
          <p:nvPr/>
        </p:nvSpPr>
        <p:spPr>
          <a:xfrm>
            <a:off x="12257683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1" name="Line"/>
          <p:cNvSpPr/>
          <p:nvPr/>
        </p:nvSpPr>
        <p:spPr>
          <a:xfrm>
            <a:off x="11544997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82" name="Circle"/>
          <p:cNvSpPr/>
          <p:nvPr/>
        </p:nvSpPr>
        <p:spPr>
          <a:xfrm>
            <a:off x="1137631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83" name="&lt;"/>
          <p:cNvSpPr/>
          <p:nvPr/>
        </p:nvSpPr>
        <p:spPr>
          <a:xfrm>
            <a:off x="1202908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584" name="Circle"/>
          <p:cNvSpPr/>
          <p:nvPr/>
        </p:nvSpPr>
        <p:spPr>
          <a:xfrm>
            <a:off x="12681852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revious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Previous work</a:t>
            </a:r>
          </a:p>
        </p:txBody>
      </p:sp>
      <p:sp>
        <p:nvSpPr>
          <p:cNvPr id="587" name="GASP[5]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GASP</a:t>
            </a:r>
            <a:r>
              <a:rPr baseline="31999"/>
              <a:t>[5]</a:t>
            </a:r>
          </a:p>
        </p:txBody>
      </p:sp>
      <p:sp>
        <p:nvSpPr>
          <p:cNvPr id="588" name="Adversarial train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Adversarial training: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pPr marL="901700" indent="-901700">
              <a:buSzPct val="80000"/>
              <a:buBlip>
                <a:blip r:embed="rId2"/>
              </a:buBlip>
            </a:pPr>
            <a:r>
              <a:t>Can’t tackle inference related tasks.</a:t>
            </a:r>
          </a:p>
        </p:txBody>
      </p:sp>
      <p:sp>
        <p:nvSpPr>
          <p:cNvPr id="5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590" name="Screenshot 2023-06-01 at 15.52.19.png" descr="Screenshot 2023-06-01 at 15.52.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00" y="5409693"/>
            <a:ext cx="17028570" cy="455014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594" name="Group"/>
          <p:cNvGrpSpPr/>
          <p:nvPr/>
        </p:nvGrpSpPr>
        <p:grpSpPr>
          <a:xfrm>
            <a:off x="15805990" y="4400172"/>
            <a:ext cx="6036630" cy="4198881"/>
            <a:chOff x="0" y="0"/>
            <a:chExt cx="6036629" cy="4198880"/>
          </a:xfrm>
        </p:grpSpPr>
        <p:sp>
          <p:nvSpPr>
            <p:cNvPr id="591" name="Circle"/>
            <p:cNvSpPr/>
            <p:nvPr/>
          </p:nvSpPr>
          <p:spPr>
            <a:xfrm>
              <a:off x="0" y="1475971"/>
              <a:ext cx="2722910" cy="2722910"/>
            </a:xfrm>
            <a:prstGeom prst="ellipse">
              <a:avLst/>
            </a:prstGeom>
            <a:noFill/>
            <a:ln w="1016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2" name="Line"/>
            <p:cNvSpPr/>
            <p:nvPr/>
          </p:nvSpPr>
          <p:spPr>
            <a:xfrm flipV="1">
              <a:off x="2393307" y="653271"/>
              <a:ext cx="1270001" cy="1270001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93" name="Point-wise Convolution"/>
            <p:cNvSpPr txBox="1"/>
            <p:nvPr/>
          </p:nvSpPr>
          <p:spPr>
            <a:xfrm>
              <a:off x="2829523" y="-1"/>
              <a:ext cx="3207107" cy="4597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MU Serif Roman"/>
                  <a:ea typeface="CMU Serif Roman"/>
                  <a:cs typeface="CMU Serif Roman"/>
                  <a:sym typeface="CMU Serif Roman"/>
                </a:defRPr>
              </a:lvl1pPr>
            </a:lstStyle>
            <a:p>
              <a:r>
                <a:t>Point-wise Convolution</a:t>
              </a:r>
            </a:p>
          </p:txBody>
        </p:sp>
      </p:grpSp>
      <p:sp>
        <p:nvSpPr>
          <p:cNvPr id="595" name="[5] Dupont et at., 2020"/>
          <p:cNvSpPr txBox="1"/>
          <p:nvPr/>
        </p:nvSpPr>
        <p:spPr>
          <a:xfrm>
            <a:off x="1433317" y="11981072"/>
            <a:ext cx="3531617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[5]</a:t>
            </a:r>
            <a:r>
              <a:t> Dupont et at., 2020</a:t>
            </a:r>
          </a:p>
        </p:txBody>
      </p:sp>
      <p:sp>
        <p:nvSpPr>
          <p:cNvPr id="596" name="Line"/>
          <p:cNvSpPr/>
          <p:nvPr/>
        </p:nvSpPr>
        <p:spPr>
          <a:xfrm>
            <a:off x="11871382" y="473499"/>
            <a:ext cx="612452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7" name="Circle"/>
          <p:cNvSpPr/>
          <p:nvPr/>
        </p:nvSpPr>
        <p:spPr>
          <a:xfrm>
            <a:off x="11702698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8" name="&lt;"/>
          <p:cNvSpPr/>
          <p:nvPr/>
        </p:nvSpPr>
        <p:spPr>
          <a:xfrm>
            <a:off x="12355467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revious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Previous work</a:t>
            </a:r>
          </a:p>
        </p:txBody>
      </p:sp>
      <p:sp>
        <p:nvSpPr>
          <p:cNvPr id="601" name="Functas[6]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Functas</a:t>
            </a:r>
            <a:r>
              <a:rPr baseline="31999"/>
              <a:t>[6]</a:t>
            </a:r>
          </a:p>
        </p:txBody>
      </p:sp>
      <p:sp>
        <p:nvSpPr>
          <p:cNvPr id="602" name="Decoupled training: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1458048" cy="8256012"/>
          </a:xfrm>
          <a:prstGeom prst="rect">
            <a:avLst/>
          </a:prstGeom>
        </p:spPr>
        <p:txBody>
          <a:bodyPr/>
          <a:lstStyle/>
          <a:p>
            <a:r>
              <a:t>Decoupled training:</a:t>
            </a:r>
          </a:p>
          <a:p>
            <a:pPr marL="1666875" lvl="1" indent="-777875">
              <a:buAutoNum type="arabicPeriod"/>
            </a:pPr>
            <a:r>
              <a:t>Fit an INR per datapoint using SIREN</a:t>
            </a:r>
            <a:r>
              <a:rPr baseline="31999"/>
              <a:t>[20] </a:t>
            </a:r>
            <a:r>
              <a:t>and </a:t>
            </a:r>
            <a:r>
              <a:rPr b="1"/>
              <a:t>modulation vectors</a:t>
            </a:r>
            <a:r>
              <a:t>,</a:t>
            </a:r>
            <a:r>
              <a:rPr b="1"/>
              <a:t> </a:t>
            </a:r>
            <a:r>
              <a:t>named</a:t>
            </a:r>
            <a:r>
              <a:rPr b="1"/>
              <a:t> functas</a:t>
            </a:r>
            <a:r>
              <a:t>.</a:t>
            </a:r>
          </a:p>
          <a:p>
            <a:pPr marL="1666875" lvl="1" indent="-777875">
              <a:buAutoNum type="arabicPeriod"/>
            </a:pPr>
            <a:r>
              <a:t>Train any generative model on the functa dataset of vectors.</a:t>
            </a:r>
            <a:br/>
            <a:endParaRPr/>
          </a:p>
          <a:p>
            <a:pPr marL="901700" indent="-901700">
              <a:buSzPct val="80000"/>
              <a:buBlip>
                <a:blip r:embed="rId2"/>
              </a:buBlip>
            </a:pPr>
            <a:r>
              <a:t>Computationally expensive inference.</a:t>
            </a:r>
          </a:p>
        </p:txBody>
      </p:sp>
      <p:sp>
        <p:nvSpPr>
          <p:cNvPr id="6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604" name="Screenshot 2023-06-01 at 15.58.53.png" descr="Screenshot 2023-06-01 at 15.58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567" y="3832670"/>
            <a:ext cx="9850520" cy="71092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605" name="Circle"/>
          <p:cNvSpPr/>
          <p:nvPr/>
        </p:nvSpPr>
        <p:spPr>
          <a:xfrm>
            <a:off x="13848404" y="7889464"/>
            <a:ext cx="150165" cy="150165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6" name="Circle"/>
          <p:cNvSpPr/>
          <p:nvPr/>
        </p:nvSpPr>
        <p:spPr>
          <a:xfrm>
            <a:off x="14217343" y="8064457"/>
            <a:ext cx="150165" cy="150165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7" name="Circle"/>
          <p:cNvSpPr/>
          <p:nvPr/>
        </p:nvSpPr>
        <p:spPr>
          <a:xfrm>
            <a:off x="13848404" y="8223715"/>
            <a:ext cx="150165" cy="150165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8" name="Circle"/>
          <p:cNvSpPr/>
          <p:nvPr/>
        </p:nvSpPr>
        <p:spPr>
          <a:xfrm>
            <a:off x="16233497" y="7897331"/>
            <a:ext cx="150165" cy="150166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9" name="Circle"/>
          <p:cNvSpPr/>
          <p:nvPr/>
        </p:nvSpPr>
        <p:spPr>
          <a:xfrm>
            <a:off x="16602436" y="8072325"/>
            <a:ext cx="150165" cy="150165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0" name="Circle"/>
          <p:cNvSpPr/>
          <p:nvPr/>
        </p:nvSpPr>
        <p:spPr>
          <a:xfrm>
            <a:off x="16233497" y="8231583"/>
            <a:ext cx="150165" cy="150165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1" name="Circle"/>
          <p:cNvSpPr/>
          <p:nvPr/>
        </p:nvSpPr>
        <p:spPr>
          <a:xfrm>
            <a:off x="18554073" y="7905198"/>
            <a:ext cx="150165" cy="150165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2" name="Circle"/>
          <p:cNvSpPr/>
          <p:nvPr/>
        </p:nvSpPr>
        <p:spPr>
          <a:xfrm>
            <a:off x="18923012" y="8080192"/>
            <a:ext cx="150165" cy="150165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3" name="Circle"/>
          <p:cNvSpPr/>
          <p:nvPr/>
        </p:nvSpPr>
        <p:spPr>
          <a:xfrm>
            <a:off x="18554073" y="8239450"/>
            <a:ext cx="150165" cy="150165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4" name="Circle"/>
          <p:cNvSpPr/>
          <p:nvPr/>
        </p:nvSpPr>
        <p:spPr>
          <a:xfrm>
            <a:off x="20728590" y="7897331"/>
            <a:ext cx="150165" cy="150166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5" name="Circle"/>
          <p:cNvSpPr/>
          <p:nvPr/>
        </p:nvSpPr>
        <p:spPr>
          <a:xfrm>
            <a:off x="21097529" y="8072325"/>
            <a:ext cx="150165" cy="150165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6" name="Circle"/>
          <p:cNvSpPr/>
          <p:nvPr/>
        </p:nvSpPr>
        <p:spPr>
          <a:xfrm>
            <a:off x="20728590" y="8231583"/>
            <a:ext cx="150165" cy="150165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7" name="[20] Sitzmann et at., 2020"/>
          <p:cNvSpPr txBox="1"/>
          <p:nvPr/>
        </p:nvSpPr>
        <p:spPr>
          <a:xfrm>
            <a:off x="5409010" y="11981072"/>
            <a:ext cx="3972442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[20]</a:t>
            </a:r>
            <a:r>
              <a:t> Sitzmann et at., 2020</a:t>
            </a:r>
          </a:p>
        </p:txBody>
      </p:sp>
      <p:sp>
        <p:nvSpPr>
          <p:cNvPr id="618" name="[6] Dupont et at., 2022"/>
          <p:cNvSpPr txBox="1"/>
          <p:nvPr/>
        </p:nvSpPr>
        <p:spPr>
          <a:xfrm>
            <a:off x="1225069" y="11981072"/>
            <a:ext cx="3531617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[6]</a:t>
            </a:r>
            <a:r>
              <a:t> Dupont et at., 2022</a:t>
            </a:r>
          </a:p>
        </p:txBody>
      </p:sp>
      <p:sp>
        <p:nvSpPr>
          <p:cNvPr id="619" name="Line"/>
          <p:cNvSpPr/>
          <p:nvPr/>
        </p:nvSpPr>
        <p:spPr>
          <a:xfrm>
            <a:off x="11871382" y="473499"/>
            <a:ext cx="612452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20" name="Circle"/>
          <p:cNvSpPr/>
          <p:nvPr/>
        </p:nvSpPr>
        <p:spPr>
          <a:xfrm>
            <a:off x="11702698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21" name="&lt;"/>
          <p:cNvSpPr/>
          <p:nvPr/>
        </p:nvSpPr>
        <p:spPr>
          <a:xfrm>
            <a:off x="12355467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Deep Generative Models of IN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Generative Models of INRs</a:t>
            </a:r>
          </a:p>
        </p:txBody>
      </p:sp>
      <p:sp>
        <p:nvSpPr>
          <p:cNvPr id="62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628" name="Google Shape;428;p49"/>
          <p:cNvGrpSpPr/>
          <p:nvPr/>
        </p:nvGrpSpPr>
        <p:grpSpPr>
          <a:xfrm>
            <a:off x="3188940" y="5571396"/>
            <a:ext cx="18006120" cy="3138360"/>
            <a:chOff x="0" y="0"/>
            <a:chExt cx="18006119" cy="3138359"/>
          </a:xfrm>
        </p:grpSpPr>
        <p:sp>
          <p:nvSpPr>
            <p:cNvPr id="626" name="Rounded Rectangle"/>
            <p:cNvSpPr/>
            <p:nvPr/>
          </p:nvSpPr>
          <p:spPr>
            <a:xfrm>
              <a:off x="0" y="346722"/>
              <a:ext cx="18006120" cy="2444916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25400" cap="flat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lnSpc>
                  <a:spcPct val="115000"/>
                </a:lnSpc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7" name="How to infer the latent representation z?"/>
            <p:cNvSpPr txBox="1"/>
            <p:nvPr/>
          </p:nvSpPr>
          <p:spPr>
            <a:xfrm>
              <a:off x="133006" y="0"/>
              <a:ext cx="17740108" cy="3138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3799" tIns="243799" rIns="243799" bIns="243799" numCol="1" anchor="ctr">
              <a:noAutofit/>
            </a:bodyPr>
            <a:lstStyle/>
            <a:p>
              <a:pPr defTabSz="2438400">
                <a:lnSpc>
                  <a:spcPct val="115000"/>
                </a:lnSpc>
                <a:defRPr sz="4800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r>
                <a:t>How to infer the latent representation </a:t>
              </a:r>
              <a:r>
                <a:rPr b="1" i="1"/>
                <a:t>z</a:t>
              </a:r>
              <a:r>
                <a:t>?</a:t>
              </a:r>
            </a:p>
          </p:txBody>
        </p:sp>
      </p:grpSp>
      <p:pic>
        <p:nvPicPr>
          <p:cNvPr id="629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556" y="8832762"/>
            <a:ext cx="2856679" cy="636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386" y="8811328"/>
            <a:ext cx="1506628" cy="658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roposed method: 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Proposed method: VAMoH</a:t>
            </a:r>
          </a:p>
        </p:txBody>
      </p:sp>
      <p:sp>
        <p:nvSpPr>
          <p:cNvPr id="633" name="Variational Mixture of HyperGenerato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Variational Mixture of HyperGenerators</a:t>
            </a:r>
          </a:p>
        </p:txBody>
      </p:sp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635" name="Screenshot 2023-06-01 at 16.16.12.png" descr="Screenshot 2023-06-01 at 16.16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549" y="4649297"/>
            <a:ext cx="10548902" cy="6121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638" name="Enco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Encoder</a:t>
            </a:r>
          </a:p>
        </p:txBody>
      </p:sp>
      <p:sp>
        <p:nvSpPr>
          <p:cNvPr id="6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678" name="Group"/>
          <p:cNvGrpSpPr/>
          <p:nvPr/>
        </p:nvGrpSpPr>
        <p:grpSpPr>
          <a:xfrm>
            <a:off x="3264287" y="4484605"/>
            <a:ext cx="18834645" cy="7351770"/>
            <a:chOff x="0" y="0"/>
            <a:chExt cx="18834644" cy="7351768"/>
          </a:xfrm>
        </p:grpSpPr>
        <p:sp>
          <p:nvSpPr>
            <p:cNvPr id="640" name="Rectangle 4"/>
            <p:cNvSpPr/>
            <p:nvPr/>
          </p:nvSpPr>
          <p:spPr>
            <a:xfrm>
              <a:off x="0" y="0"/>
              <a:ext cx="8290699" cy="2395785"/>
            </a:xfrm>
            <a:prstGeom prst="rect">
              <a:avLst/>
            </a:prstGeom>
            <a:solidFill>
              <a:srgbClr val="E77195">
                <a:alpha val="4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1" name="Rectangle 17"/>
            <p:cNvSpPr/>
            <p:nvPr/>
          </p:nvSpPr>
          <p:spPr>
            <a:xfrm>
              <a:off x="0" y="2407128"/>
              <a:ext cx="5879570" cy="3517032"/>
            </a:xfrm>
            <a:prstGeom prst="rect">
              <a:avLst/>
            </a:prstGeom>
            <a:solidFill>
              <a:srgbClr val="E77195">
                <a:alpha val="4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2" name="Trapezium 6"/>
            <p:cNvSpPr/>
            <p:nvPr/>
          </p:nvSpPr>
          <p:spPr>
            <a:xfrm rot="5400000">
              <a:off x="2712902" y="2474790"/>
              <a:ext cx="3711521" cy="2004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916" y="0"/>
                  </a:lnTo>
                  <a:lnTo>
                    <a:pt x="1868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3C1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643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7072" y="3282662"/>
              <a:ext cx="1743180" cy="3884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4" name="Straight Arrow Connector 12"/>
            <p:cNvSpPr/>
            <p:nvPr/>
          </p:nvSpPr>
          <p:spPr>
            <a:xfrm>
              <a:off x="5600466" y="3478417"/>
              <a:ext cx="81653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5" name="Straight Arrow Connector 18"/>
            <p:cNvSpPr/>
            <p:nvPr/>
          </p:nvSpPr>
          <p:spPr>
            <a:xfrm>
              <a:off x="7305336" y="3476902"/>
              <a:ext cx="11579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6" name="Rectangle 19"/>
            <p:cNvSpPr/>
            <p:nvPr/>
          </p:nvSpPr>
          <p:spPr>
            <a:xfrm>
              <a:off x="8582099" y="2943967"/>
              <a:ext cx="1736994" cy="1036361"/>
            </a:xfrm>
            <a:prstGeom prst="rect">
              <a:avLst/>
            </a:prstGeom>
            <a:solidFill>
              <a:srgbClr val="92D05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7" name="Rectangle 21"/>
            <p:cNvSpPr/>
            <p:nvPr/>
          </p:nvSpPr>
          <p:spPr>
            <a:xfrm>
              <a:off x="8290699" y="2344695"/>
              <a:ext cx="4270155" cy="226201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8" name="Straight Arrow Connector 22"/>
            <p:cNvSpPr/>
            <p:nvPr/>
          </p:nvSpPr>
          <p:spPr>
            <a:xfrm>
              <a:off x="10519516" y="3476902"/>
              <a:ext cx="81653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9" name="Straight Arrow Connector 24"/>
            <p:cNvSpPr/>
            <p:nvPr/>
          </p:nvSpPr>
          <p:spPr>
            <a:xfrm>
              <a:off x="12260225" y="3476902"/>
              <a:ext cx="11320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650" name="Picture 25" descr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70436" y="3180280"/>
              <a:ext cx="556169" cy="5932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1" name="Picture 26" descr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1805" y="3166353"/>
              <a:ext cx="587985" cy="604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2" name="Rectangle 27"/>
            <p:cNvSpPr/>
            <p:nvPr/>
          </p:nvSpPr>
          <p:spPr>
            <a:xfrm>
              <a:off x="13466461" y="2588335"/>
              <a:ext cx="1187691" cy="1777133"/>
            </a:xfrm>
            <a:prstGeom prst="rect">
              <a:avLst/>
            </a:prstGeom>
            <a:solidFill>
              <a:srgbClr val="FFC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653" name="Picture 29" descr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500" y="3206716"/>
              <a:ext cx="680195" cy="580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Picture 38" descr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948" y="2387599"/>
              <a:ext cx="1993140" cy="2454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Picture 39" descr="Picture 39"/>
            <p:cNvPicPr>
              <a:picLocks noChangeAspect="1"/>
            </p:cNvPicPr>
            <p:nvPr/>
          </p:nvPicPr>
          <p:blipFill>
            <a:blip r:embed="rId7"/>
            <a:srcRect r="64988"/>
            <a:stretch>
              <a:fillRect/>
            </a:stretch>
          </p:blipFill>
          <p:spPr>
            <a:xfrm>
              <a:off x="806081" y="1853171"/>
              <a:ext cx="825243" cy="428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Picture 40" descr="Picture 40"/>
            <p:cNvPicPr>
              <a:picLocks noChangeAspect="1"/>
            </p:cNvPicPr>
            <p:nvPr/>
          </p:nvPicPr>
          <p:blipFill>
            <a:blip r:embed="rId7"/>
            <a:srcRect l="34705" t="6117" r="30283"/>
            <a:stretch>
              <a:fillRect/>
            </a:stretch>
          </p:blipFill>
          <p:spPr>
            <a:xfrm>
              <a:off x="1797823" y="1868017"/>
              <a:ext cx="825243" cy="402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Picture 42" descr="Picture 42"/>
            <p:cNvPicPr>
              <a:picLocks noChangeAspect="1"/>
            </p:cNvPicPr>
            <p:nvPr/>
          </p:nvPicPr>
          <p:blipFill>
            <a:blip r:embed="rId7"/>
            <a:srcRect r="64988"/>
            <a:stretch>
              <a:fillRect/>
            </a:stretch>
          </p:blipFill>
          <p:spPr>
            <a:xfrm>
              <a:off x="15880357" y="869013"/>
              <a:ext cx="825244" cy="428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Picture 43" descr="Picture 43"/>
            <p:cNvPicPr>
              <a:picLocks noChangeAspect="1"/>
            </p:cNvPicPr>
            <p:nvPr/>
          </p:nvPicPr>
          <p:blipFill>
            <a:blip r:embed="rId8"/>
            <a:srcRect t="7193" b="53982"/>
            <a:stretch>
              <a:fillRect/>
            </a:stretch>
          </p:blipFill>
          <p:spPr>
            <a:xfrm>
              <a:off x="12126603" y="814136"/>
              <a:ext cx="3562770" cy="613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Picture 44" descr="Picture 44"/>
            <p:cNvPicPr>
              <a:picLocks noChangeAspect="1"/>
            </p:cNvPicPr>
            <p:nvPr/>
          </p:nvPicPr>
          <p:blipFill>
            <a:blip r:embed="rId8"/>
            <a:srcRect t="54544" b="9019"/>
            <a:stretch>
              <a:fillRect/>
            </a:stretch>
          </p:blipFill>
          <p:spPr>
            <a:xfrm>
              <a:off x="12156294" y="5479259"/>
              <a:ext cx="3562770" cy="575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0" name="Straight Arrow Connector 45"/>
            <p:cNvSpPr/>
            <p:nvPr/>
          </p:nvSpPr>
          <p:spPr>
            <a:xfrm>
              <a:off x="14006001" y="1621718"/>
              <a:ext cx="1" cy="7675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1" name="Straight Arrow Connector 49"/>
            <p:cNvSpPr/>
            <p:nvPr/>
          </p:nvSpPr>
          <p:spPr>
            <a:xfrm>
              <a:off x="14070462" y="4565147"/>
              <a:ext cx="1" cy="7675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2" name="Rectangle 50"/>
            <p:cNvSpPr/>
            <p:nvPr/>
          </p:nvSpPr>
          <p:spPr>
            <a:xfrm>
              <a:off x="3134238" y="1483702"/>
              <a:ext cx="2562498" cy="396183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3" name="Rectangle 52"/>
            <p:cNvSpPr/>
            <p:nvPr/>
          </p:nvSpPr>
          <p:spPr>
            <a:xfrm>
              <a:off x="13169540" y="1861403"/>
              <a:ext cx="1712645" cy="319147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4" name="Google Shape;270;p34"/>
            <p:cNvSpPr txBox="1"/>
            <p:nvPr/>
          </p:nvSpPr>
          <p:spPr>
            <a:xfrm>
              <a:off x="7976029" y="4561382"/>
              <a:ext cx="2402533" cy="576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HyperNetwork</a:t>
              </a:r>
            </a:p>
          </p:txBody>
        </p:sp>
        <p:sp>
          <p:nvSpPr>
            <p:cNvPr id="665" name="Google Shape;270;p34"/>
            <p:cNvSpPr txBox="1"/>
            <p:nvPr/>
          </p:nvSpPr>
          <p:spPr>
            <a:xfrm>
              <a:off x="14948507" y="4514277"/>
              <a:ext cx="3886138" cy="606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Data Generator</a:t>
              </a:r>
            </a:p>
          </p:txBody>
        </p:sp>
        <p:sp>
          <p:nvSpPr>
            <p:cNvPr id="666" name="Straight Arrow Connector 56"/>
            <p:cNvSpPr/>
            <p:nvPr/>
          </p:nvSpPr>
          <p:spPr>
            <a:xfrm>
              <a:off x="2594133" y="3476902"/>
              <a:ext cx="94272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667" name="Picture 1" descr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7516" y="3229769"/>
              <a:ext cx="506327" cy="354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8" name="Google Shape;270;p34"/>
            <p:cNvSpPr txBox="1"/>
            <p:nvPr/>
          </p:nvSpPr>
          <p:spPr>
            <a:xfrm>
              <a:off x="1368127" y="6696607"/>
              <a:ext cx="3886138" cy="655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: Latent Variable</a:t>
              </a:r>
            </a:p>
          </p:txBody>
        </p:sp>
        <p:pic>
          <p:nvPicPr>
            <p:cNvPr id="669" name="Picture 8" descr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791" y="6840968"/>
              <a:ext cx="506328" cy="354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0" name="Google Shape;270;p34"/>
            <p:cNvSpPr txBox="1"/>
            <p:nvPr/>
          </p:nvSpPr>
          <p:spPr>
            <a:xfrm>
              <a:off x="3815483" y="2330817"/>
              <a:ext cx="3886138" cy="5971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b="1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Encoder</a:t>
              </a:r>
            </a:p>
          </p:txBody>
        </p:sp>
        <p:pic>
          <p:nvPicPr>
            <p:cNvPr id="671" name="Picture 10" descr="Picture 10"/>
            <p:cNvPicPr>
              <a:picLocks noChangeAspect="1"/>
            </p:cNvPicPr>
            <p:nvPr/>
          </p:nvPicPr>
          <p:blipFill>
            <a:blip r:embed="rId7"/>
            <a:srcRect l="34705" t="6117" r="30283"/>
            <a:stretch>
              <a:fillRect/>
            </a:stretch>
          </p:blipFill>
          <p:spPr>
            <a:xfrm>
              <a:off x="15880356" y="5528222"/>
              <a:ext cx="825244" cy="402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Rectangle 11"/>
            <p:cNvSpPr/>
            <p:nvPr/>
          </p:nvSpPr>
          <p:spPr>
            <a:xfrm>
              <a:off x="6070529" y="533769"/>
              <a:ext cx="1983383" cy="990806"/>
            </a:xfrm>
            <a:prstGeom prst="rect">
              <a:avLst/>
            </a:prstGeom>
            <a:solidFill>
              <a:srgbClr val="E77195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3" name="Straight Arrow Connector 13"/>
            <p:cNvSpPr/>
            <p:nvPr/>
          </p:nvSpPr>
          <p:spPr>
            <a:xfrm>
              <a:off x="6861303" y="1900463"/>
              <a:ext cx="1" cy="113909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4" name="Rectangle 14"/>
            <p:cNvSpPr/>
            <p:nvPr/>
          </p:nvSpPr>
          <p:spPr>
            <a:xfrm rot="5400000">
              <a:off x="6001459" y="161280"/>
              <a:ext cx="2107070" cy="21878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675" name="Picture 15" descr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45029" y="861759"/>
              <a:ext cx="1897738" cy="4616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6" name="Google Shape;270;p34"/>
            <p:cNvSpPr txBox="1"/>
            <p:nvPr/>
          </p:nvSpPr>
          <p:spPr>
            <a:xfrm>
              <a:off x="8194117" y="97950"/>
              <a:ext cx="3886138" cy="604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Prior Distribution</a:t>
              </a:r>
            </a:p>
          </p:txBody>
        </p:sp>
        <p:sp>
          <p:nvSpPr>
            <p:cNvPr id="677" name="Google Shape;270;p34"/>
            <p:cNvSpPr txBox="1"/>
            <p:nvPr/>
          </p:nvSpPr>
          <p:spPr>
            <a:xfrm>
              <a:off x="3108250" y="5340270"/>
              <a:ext cx="3886138" cy="595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Posterior Distribution</a:t>
              </a:r>
            </a:p>
          </p:txBody>
        </p:sp>
      </p:grpSp>
      <p:sp>
        <p:nvSpPr>
          <p:cNvPr id="679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80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81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82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83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84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5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686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7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8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9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90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91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92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93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94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95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96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97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98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99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0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701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2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3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4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5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06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7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08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711" name="PointConv[21] encoder for point clouds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PointConv</a:t>
            </a:r>
            <a:r>
              <a:rPr baseline="31999"/>
              <a:t>[21]</a:t>
            </a:r>
            <a:r>
              <a:t> encoder for point clouds.</a:t>
            </a:r>
          </a:p>
        </p:txBody>
      </p:sp>
      <p:sp>
        <p:nvSpPr>
          <p:cNvPr id="712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713" name="Enco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Encoder</a:t>
            </a:r>
          </a:p>
        </p:txBody>
      </p:sp>
      <p:grpSp>
        <p:nvGrpSpPr>
          <p:cNvPr id="763" name="Group"/>
          <p:cNvGrpSpPr/>
          <p:nvPr/>
        </p:nvGrpSpPr>
        <p:grpSpPr>
          <a:xfrm>
            <a:off x="1682728" y="6181463"/>
            <a:ext cx="20326289" cy="4232492"/>
            <a:chOff x="0" y="0"/>
            <a:chExt cx="20326288" cy="4232491"/>
          </a:xfrm>
        </p:grpSpPr>
        <p:grpSp>
          <p:nvGrpSpPr>
            <p:cNvPr id="738" name="Group"/>
            <p:cNvGrpSpPr/>
            <p:nvPr/>
          </p:nvGrpSpPr>
          <p:grpSpPr>
            <a:xfrm>
              <a:off x="5282084" y="956241"/>
              <a:ext cx="9352218" cy="2795568"/>
              <a:chOff x="0" y="0"/>
              <a:chExt cx="9352217" cy="2795567"/>
            </a:xfrm>
          </p:grpSpPr>
          <p:grpSp>
            <p:nvGrpSpPr>
              <p:cNvPr id="728" name="Group"/>
              <p:cNvGrpSpPr/>
              <p:nvPr/>
            </p:nvGrpSpPr>
            <p:grpSpPr>
              <a:xfrm>
                <a:off x="3946193" y="54502"/>
                <a:ext cx="5406025" cy="2065380"/>
                <a:chOff x="0" y="0"/>
                <a:chExt cx="5406024" cy="2065378"/>
              </a:xfrm>
            </p:grpSpPr>
            <p:pic>
              <p:nvPicPr>
                <p:cNvPr id="714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59019" y="95041"/>
                  <a:ext cx="270180" cy="2814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15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6082" y="1179600"/>
                  <a:ext cx="996056" cy="37994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16" name="Image" descr="Imag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5988" y="828648"/>
                  <a:ext cx="2120037" cy="4080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719" name="Group"/>
                <p:cNvGrpSpPr/>
                <p:nvPr/>
              </p:nvGrpSpPr>
              <p:grpSpPr>
                <a:xfrm flipH="1">
                  <a:off x="2024980" y="0"/>
                  <a:ext cx="950669" cy="2065379"/>
                  <a:chOff x="-142875" y="0"/>
                  <a:chExt cx="950668" cy="2065378"/>
                </a:xfrm>
              </p:grpSpPr>
              <p:sp>
                <p:nvSpPr>
                  <p:cNvPr id="717" name="Callout"/>
                  <p:cNvSpPr/>
                  <p:nvPr/>
                </p:nvSpPr>
                <p:spPr>
                  <a:xfrm>
                    <a:off x="-142875" y="138137"/>
                    <a:ext cx="713582" cy="18303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7100" y="0"/>
                        </a:moveTo>
                        <a:cubicBezTo>
                          <a:pt x="5570" y="0"/>
                          <a:pt x="4325" y="485"/>
                          <a:pt x="4325" y="1082"/>
                        </a:cubicBezTo>
                        <a:lnTo>
                          <a:pt x="4325" y="9929"/>
                        </a:lnTo>
                        <a:lnTo>
                          <a:pt x="0" y="10800"/>
                        </a:lnTo>
                        <a:lnTo>
                          <a:pt x="4325" y="11666"/>
                        </a:lnTo>
                        <a:lnTo>
                          <a:pt x="4325" y="20518"/>
                        </a:lnTo>
                        <a:cubicBezTo>
                          <a:pt x="4325" y="21115"/>
                          <a:pt x="5570" y="21600"/>
                          <a:pt x="7100" y="21600"/>
                        </a:cubicBezTo>
                        <a:lnTo>
                          <a:pt x="18825" y="21600"/>
                        </a:lnTo>
                        <a:cubicBezTo>
                          <a:pt x="20355" y="21600"/>
                          <a:pt x="21600" y="21115"/>
                          <a:pt x="21600" y="20518"/>
                        </a:cubicBezTo>
                        <a:lnTo>
                          <a:pt x="21600" y="1082"/>
                        </a:lnTo>
                        <a:cubicBezTo>
                          <a:pt x="21600" y="485"/>
                          <a:pt x="20355" y="0"/>
                          <a:pt x="18825" y="0"/>
                        </a:cubicBezTo>
                        <a:lnTo>
                          <a:pt x="7100" y="0"/>
                        </a:lnTo>
                        <a:close/>
                      </a:path>
                    </a:pathLst>
                  </a:cu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718" name="Rectangle"/>
                  <p:cNvSpPr/>
                  <p:nvPr/>
                </p:nvSpPr>
                <p:spPr>
                  <a:xfrm>
                    <a:off x="146419" y="0"/>
                    <a:ext cx="661375" cy="206537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2" name="Group"/>
                <p:cNvGrpSpPr/>
                <p:nvPr/>
              </p:nvGrpSpPr>
              <p:grpSpPr>
                <a:xfrm>
                  <a:off x="0" y="466811"/>
                  <a:ext cx="2346944" cy="155974"/>
                  <a:chOff x="0" y="0"/>
                  <a:chExt cx="2346943" cy="155973"/>
                </a:xfrm>
              </p:grpSpPr>
              <p:pic>
                <p:nvPicPr>
                  <p:cNvPr id="720" name="clipart3553451.png" descr="clipart3553451.png"/>
                  <p:cNvPicPr>
                    <a:picLocks noChangeAspect="1"/>
                  </p:cNvPicPr>
                  <p:nvPr/>
                </p:nvPicPr>
                <p:blipFill>
                  <a:blip r:embed="rId5"/>
                  <a:srcRect b="86773"/>
                  <a:stretch>
                    <a:fillRect/>
                  </a:stretch>
                </p:blipFill>
                <p:spPr>
                  <a:xfrm>
                    <a:off x="0" y="0"/>
                    <a:ext cx="1179284" cy="15597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21" name="clipart3553451.png" descr="clipart3553451.png"/>
                  <p:cNvPicPr>
                    <a:picLocks noChangeAspect="1"/>
                  </p:cNvPicPr>
                  <p:nvPr/>
                </p:nvPicPr>
                <p:blipFill>
                  <a:blip r:embed="rId5"/>
                  <a:srcRect b="86773"/>
                  <a:stretch>
                    <a:fillRect/>
                  </a:stretch>
                </p:blipFill>
                <p:spPr>
                  <a:xfrm>
                    <a:off x="1167660" y="0"/>
                    <a:ext cx="1179284" cy="15597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727" name="Group"/>
                <p:cNvGrpSpPr/>
                <p:nvPr/>
              </p:nvGrpSpPr>
              <p:grpSpPr>
                <a:xfrm>
                  <a:off x="0" y="1666428"/>
                  <a:ext cx="2346944" cy="155974"/>
                  <a:chOff x="0" y="0"/>
                  <a:chExt cx="2346943" cy="155973"/>
                </a:xfrm>
              </p:grpSpPr>
              <p:pic>
                <p:nvPicPr>
                  <p:cNvPr id="723" name="clipart3553451.png" descr="clipart3553451.png"/>
                  <p:cNvPicPr>
                    <a:picLocks noChangeAspect="1"/>
                  </p:cNvPicPr>
                  <p:nvPr/>
                </p:nvPicPr>
                <p:blipFill>
                  <a:blip r:embed="rId5"/>
                  <a:srcRect b="86773"/>
                  <a:stretch>
                    <a:fillRect/>
                  </a:stretch>
                </p:blipFill>
                <p:spPr>
                  <a:xfrm>
                    <a:off x="0" y="0"/>
                    <a:ext cx="1179284" cy="15597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grpSp>
                <p:nvGrpSpPr>
                  <p:cNvPr id="726" name="Group"/>
                  <p:cNvGrpSpPr/>
                  <p:nvPr/>
                </p:nvGrpSpPr>
                <p:grpSpPr>
                  <a:xfrm>
                    <a:off x="1167660" y="0"/>
                    <a:ext cx="1179284" cy="155974"/>
                    <a:chOff x="0" y="0"/>
                    <a:chExt cx="1179283" cy="155973"/>
                  </a:xfrm>
                </p:grpSpPr>
                <p:sp>
                  <p:nvSpPr>
                    <p:cNvPr id="724" name="Rectangle"/>
                    <p:cNvSpPr/>
                    <p:nvPr/>
                  </p:nvSpPr>
                  <p:spPr>
                    <a:xfrm>
                      <a:off x="3219" y="2140"/>
                      <a:ext cx="1172844" cy="14068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825500">
                        <a:defRPr sz="32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/>
                    </a:p>
                  </p:txBody>
                </p:sp>
                <p:pic>
                  <p:nvPicPr>
                    <p:cNvPr id="725" name="clipart3553451.png" descr="clipart3553451.png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rcRect b="86773"/>
                    <a:stretch>
                      <a:fillRect/>
                    </a:stretch>
                  </p:blipFill>
                  <p:spPr>
                    <a:xfrm>
                      <a:off x="0" y="0"/>
                      <a:ext cx="1179284" cy="15597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</p:grpSp>
          <p:grpSp>
            <p:nvGrpSpPr>
              <p:cNvPr id="737" name="Group"/>
              <p:cNvGrpSpPr/>
              <p:nvPr/>
            </p:nvGrpSpPr>
            <p:grpSpPr>
              <a:xfrm>
                <a:off x="0" y="0"/>
                <a:ext cx="3657880" cy="2795568"/>
                <a:chOff x="0" y="0"/>
                <a:chExt cx="3657879" cy="2795567"/>
              </a:xfrm>
            </p:grpSpPr>
            <p:sp>
              <p:nvSpPr>
                <p:cNvPr id="729" name="Rounded Rectangle"/>
                <p:cNvSpPr/>
                <p:nvPr/>
              </p:nvSpPr>
              <p:spPr>
                <a:xfrm>
                  <a:off x="0" y="0"/>
                  <a:ext cx="3657880" cy="2115261"/>
                </a:xfrm>
                <a:prstGeom prst="roundRect">
                  <a:avLst>
                    <a:gd name="adj" fmla="val 8078"/>
                  </a:avLst>
                </a:prstGeom>
                <a:solidFill>
                  <a:srgbClr val="D8D8D8">
                    <a:alpha val="57760"/>
                  </a:srgbClr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0" name="Image" descr="Image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38556" y="1069705"/>
                  <a:ext cx="351406" cy="732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31" name="Point-wise encoder"/>
                <p:cNvSpPr txBox="1"/>
                <p:nvPr/>
              </p:nvSpPr>
              <p:spPr>
                <a:xfrm>
                  <a:off x="203027" y="1870339"/>
                  <a:ext cx="3251825" cy="9252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500">
                      <a:solidFill>
                        <a:srgbClr val="000000"/>
                      </a:solidFill>
                      <a:latin typeface="CMU Serif Roman"/>
                      <a:ea typeface="CMU Serif Roman"/>
                      <a:cs typeface="CMU Serif Roman"/>
                      <a:sym typeface="CMU Serif Roman"/>
                    </a:defRPr>
                  </a:lvl1pPr>
                </a:lstStyle>
                <a:p>
                  <a:r>
                    <a:t>Point-wise encoder</a:t>
                  </a:r>
                </a:p>
              </p:txBody>
            </p:sp>
            <p:sp>
              <p:nvSpPr>
                <p:cNvPr id="732" name="PointConv"/>
                <p:cNvSpPr txBox="1"/>
                <p:nvPr/>
              </p:nvSpPr>
              <p:spPr>
                <a:xfrm>
                  <a:off x="1725178" y="1432422"/>
                  <a:ext cx="1855864" cy="58567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000">
                      <a:solidFill>
                        <a:srgbClr val="000000"/>
                      </a:solidFill>
                      <a:latin typeface="CMU Serif Roman"/>
                      <a:ea typeface="CMU Serif Roman"/>
                      <a:cs typeface="CMU Serif Roman"/>
                      <a:sym typeface="CMU Serif Roman"/>
                    </a:defRPr>
                  </a:lvl1pPr>
                </a:lstStyle>
                <a:p>
                  <a:r>
                    <a:t>PointConv</a:t>
                  </a:r>
                </a:p>
              </p:txBody>
            </p:sp>
            <p:pic>
              <p:nvPicPr>
                <p:cNvPr id="733" name="Image" descr="Image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37544" y="151535"/>
                  <a:ext cx="530102" cy="5301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34" name="point_hidden.pdf" descr="point_hidden.pdf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8706" y="663299"/>
                  <a:ext cx="1168516" cy="11750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35" name="Triangle"/>
                <p:cNvSpPr/>
                <p:nvPr/>
              </p:nvSpPr>
              <p:spPr>
                <a:xfrm rot="5400000" flipH="1">
                  <a:off x="1700375" y="294407"/>
                  <a:ext cx="367052" cy="16060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D5D5D5">
                    <a:alpha val="58999"/>
                  </a:srgbClr>
                </a:solidFill>
                <a:ln w="25400" cap="flat">
                  <a:solidFill>
                    <a:srgbClr val="000000">
                      <a:alpha val="5899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6" name="Screenshot 2023-05-18 at 17.19.27.png" descr="Screenshot 2023-05-18 at 17.19.27.png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1198" y="883889"/>
                  <a:ext cx="483532" cy="41566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741" name="Group"/>
            <p:cNvGrpSpPr/>
            <p:nvPr/>
          </p:nvGrpSpPr>
          <p:grpSpPr>
            <a:xfrm>
              <a:off x="0" y="257124"/>
              <a:ext cx="3251824" cy="3398280"/>
              <a:chOff x="0" y="0"/>
              <a:chExt cx="3251823" cy="3398279"/>
            </a:xfrm>
          </p:grpSpPr>
          <p:pic>
            <p:nvPicPr>
              <p:cNvPr id="739" name="point_image.pdf" descr="point_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288" y="579313"/>
                <a:ext cx="2564828" cy="23385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0" name="coords.pdf" descr="coords.pdf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0" y="0"/>
                <a:ext cx="3251824" cy="3398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47" name="Group"/>
            <p:cNvGrpSpPr/>
            <p:nvPr/>
          </p:nvGrpSpPr>
          <p:grpSpPr>
            <a:xfrm>
              <a:off x="2350377" y="708593"/>
              <a:ext cx="3225694" cy="1900006"/>
              <a:chOff x="0" y="0"/>
              <a:chExt cx="3225692" cy="1900005"/>
            </a:xfrm>
          </p:grpSpPr>
          <p:pic>
            <p:nvPicPr>
              <p:cNvPr id="742" name="Screenshot 2023-05-18 at 17.19.27.png" descr="Screenshot 2023-05-18 at 17.19.27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1484338"/>
                <a:ext cx="483531" cy="4156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43" name="Triangle"/>
              <p:cNvSpPr/>
              <p:nvPr/>
            </p:nvSpPr>
            <p:spPr>
              <a:xfrm rot="10800000" flipH="1">
                <a:off x="470580" y="1504110"/>
                <a:ext cx="2755113" cy="3765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D5D5D5">
                  <a:alpha val="59259"/>
                </a:srgbClr>
              </a:solidFill>
              <a:ln w="25400" cap="flat">
                <a:solidFill>
                  <a:srgbClr val="000000">
                    <a:alpha val="59259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744" name="Screenshot 2023-05-18 at 17.19.27.png" descr="Screenshot 2023-05-18 at 17.19.27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197344" y="508223"/>
                <a:ext cx="996056" cy="8562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5" name="Image" descr="Imag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0861" y="0"/>
                <a:ext cx="530101" cy="530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6" name="Image" descr="Image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77995" y="170684"/>
                <a:ext cx="801935" cy="2745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50" name="Group"/>
            <p:cNvGrpSpPr/>
            <p:nvPr/>
          </p:nvGrpSpPr>
          <p:grpSpPr>
            <a:xfrm>
              <a:off x="14848146" y="-1"/>
              <a:ext cx="2993300" cy="4232493"/>
              <a:chOff x="0" y="0"/>
              <a:chExt cx="2993298" cy="4232491"/>
            </a:xfrm>
          </p:grpSpPr>
          <p:pic>
            <p:nvPicPr>
              <p:cNvPr id="748" name="hmc.pdf" descr="hmc.pdf"/>
              <p:cNvPicPr>
                <a:picLocks noChangeAspect="1"/>
              </p:cNvPicPr>
              <p:nvPr/>
            </p:nvPicPr>
            <p:blipFill>
              <a:blip r:embed="rId13"/>
              <a:srcRect t="7127"/>
              <a:stretch>
                <a:fillRect/>
              </a:stretch>
            </p:blipFill>
            <p:spPr>
              <a:xfrm>
                <a:off x="774118" y="0"/>
                <a:ext cx="2219181" cy="42324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95" name="Connection Line"/>
              <p:cNvSpPr/>
              <p:nvPr/>
            </p:nvSpPr>
            <p:spPr>
              <a:xfrm>
                <a:off x="0" y="2042381"/>
                <a:ext cx="1205473" cy="4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0"/>
                    </a:lnTo>
                  </a:path>
                </a:pathLst>
              </a:custGeom>
              <a:noFill/>
              <a:ln w="63500" cap="flat">
                <a:solidFill>
                  <a:srgbClr val="5984B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756" name="Group"/>
            <p:cNvGrpSpPr/>
            <p:nvPr/>
          </p:nvGrpSpPr>
          <p:grpSpPr>
            <a:xfrm>
              <a:off x="3622756" y="1231705"/>
              <a:ext cx="843831" cy="862520"/>
              <a:chOff x="0" y="0"/>
              <a:chExt cx="843829" cy="862518"/>
            </a:xfrm>
          </p:grpSpPr>
          <p:sp>
            <p:nvSpPr>
              <p:cNvPr id="751" name="Line"/>
              <p:cNvSpPr/>
              <p:nvPr/>
            </p:nvSpPr>
            <p:spPr>
              <a:xfrm>
                <a:off x="0" y="287800"/>
                <a:ext cx="843830" cy="1"/>
              </a:xfrm>
              <a:prstGeom prst="line">
                <a:avLst/>
              </a:prstGeom>
              <a:noFill/>
              <a:ln w="25400" cap="flat">
                <a:solidFill>
                  <a:srgbClr val="929292">
                    <a:alpha val="43149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2" name="Line"/>
              <p:cNvSpPr/>
              <p:nvPr/>
            </p:nvSpPr>
            <p:spPr>
              <a:xfrm>
                <a:off x="0" y="564387"/>
                <a:ext cx="843830" cy="1"/>
              </a:xfrm>
              <a:prstGeom prst="line">
                <a:avLst/>
              </a:prstGeom>
              <a:noFill/>
              <a:ln w="25400" cap="flat">
                <a:solidFill>
                  <a:srgbClr val="929292">
                    <a:alpha val="43149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3" name="Line"/>
              <p:cNvSpPr/>
              <p:nvPr/>
            </p:nvSpPr>
            <p:spPr>
              <a:xfrm flipV="1">
                <a:off x="280323" y="0"/>
                <a:ext cx="1" cy="851305"/>
              </a:xfrm>
              <a:prstGeom prst="line">
                <a:avLst/>
              </a:prstGeom>
              <a:noFill/>
              <a:ln w="25400" cap="flat">
                <a:solidFill>
                  <a:srgbClr val="929292">
                    <a:alpha val="43149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4" name="Line"/>
              <p:cNvSpPr/>
              <p:nvPr/>
            </p:nvSpPr>
            <p:spPr>
              <a:xfrm flipV="1">
                <a:off x="560647" y="11213"/>
                <a:ext cx="1" cy="851306"/>
              </a:xfrm>
              <a:prstGeom prst="line">
                <a:avLst/>
              </a:prstGeom>
              <a:noFill/>
              <a:ln w="25400" cap="flat">
                <a:solidFill>
                  <a:srgbClr val="929292">
                    <a:alpha val="43149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Rectangle"/>
              <p:cNvSpPr/>
              <p:nvPr/>
            </p:nvSpPr>
            <p:spPr>
              <a:xfrm>
                <a:off x="2855" y="2857"/>
                <a:ext cx="838117" cy="845592"/>
              </a:xfrm>
              <a:prstGeom prst="rect">
                <a:avLst/>
              </a:prstGeom>
              <a:noFill/>
              <a:ln w="25400" cap="flat">
                <a:solidFill>
                  <a:srgbClr val="929292">
                    <a:alpha val="43149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757" name="Rectangle"/>
            <p:cNvSpPr/>
            <p:nvPr/>
          </p:nvSpPr>
          <p:spPr>
            <a:xfrm flipH="1">
              <a:off x="11700877" y="1010744"/>
              <a:ext cx="213754" cy="20653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762" name="Group"/>
            <p:cNvGrpSpPr/>
            <p:nvPr/>
          </p:nvGrpSpPr>
          <p:grpSpPr>
            <a:xfrm>
              <a:off x="17979344" y="1949944"/>
              <a:ext cx="2346945" cy="723497"/>
              <a:chOff x="0" y="0"/>
              <a:chExt cx="2346943" cy="723496"/>
            </a:xfrm>
          </p:grpSpPr>
          <p:grpSp>
            <p:nvGrpSpPr>
              <p:cNvPr id="760" name="Group"/>
              <p:cNvGrpSpPr/>
              <p:nvPr/>
            </p:nvGrpSpPr>
            <p:grpSpPr>
              <a:xfrm>
                <a:off x="0" y="0"/>
                <a:ext cx="2346944" cy="155974"/>
                <a:chOff x="0" y="0"/>
                <a:chExt cx="2346943" cy="155973"/>
              </a:xfrm>
            </p:grpSpPr>
            <p:pic>
              <p:nvPicPr>
                <p:cNvPr id="758" name="clipart3553451.png" descr="clipart3553451.png"/>
                <p:cNvPicPr>
                  <a:picLocks noChangeAspect="1"/>
                </p:cNvPicPr>
                <p:nvPr/>
              </p:nvPicPr>
              <p:blipFill>
                <a:blip r:embed="rId5"/>
                <a:srcRect b="86773"/>
                <a:stretch>
                  <a:fillRect/>
                </a:stretch>
              </p:blipFill>
              <p:spPr>
                <a:xfrm>
                  <a:off x="0" y="0"/>
                  <a:ext cx="1179284" cy="1559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59" name="clipart3553451.png" descr="clipart3553451.png"/>
                <p:cNvPicPr>
                  <a:picLocks noChangeAspect="1"/>
                </p:cNvPicPr>
                <p:nvPr/>
              </p:nvPicPr>
              <p:blipFill>
                <a:blip r:embed="rId5"/>
                <a:srcRect b="86773"/>
                <a:stretch>
                  <a:fillRect/>
                </a:stretch>
              </p:blipFill>
              <p:spPr>
                <a:xfrm>
                  <a:off x="1167660" y="0"/>
                  <a:ext cx="1179284" cy="1559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761" name="Image" descr="Image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7197" y="503867"/>
                <a:ext cx="232550" cy="219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764" name="[21] Wu et at., 2019"/>
          <p:cNvSpPr txBox="1"/>
          <p:nvPr/>
        </p:nvSpPr>
        <p:spPr>
          <a:xfrm>
            <a:off x="1485250" y="11981072"/>
            <a:ext cx="3011256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[21]</a:t>
            </a:r>
            <a:r>
              <a:t> Wu et at., 2019</a:t>
            </a:r>
          </a:p>
        </p:txBody>
      </p:sp>
      <p:sp>
        <p:nvSpPr>
          <p:cNvPr id="765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66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67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68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69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0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1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772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3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4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5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6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7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78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79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80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81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82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83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84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85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86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787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88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89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0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1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92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93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94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798" name="Deco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Decoder</a:t>
            </a:r>
          </a:p>
        </p:txBody>
      </p:sp>
      <p:sp>
        <p:nvSpPr>
          <p:cNvPr id="7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800" name="Rectangle 17"/>
          <p:cNvSpPr/>
          <p:nvPr/>
        </p:nvSpPr>
        <p:spPr>
          <a:xfrm>
            <a:off x="11156470" y="6016911"/>
            <a:ext cx="9868094" cy="3761251"/>
          </a:xfrm>
          <a:prstGeom prst="rect">
            <a:avLst/>
          </a:prstGeom>
          <a:solidFill>
            <a:srgbClr val="E77195">
              <a:alpha val="47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1" name="Trapezium 6"/>
          <p:cNvSpPr/>
          <p:nvPr/>
        </p:nvSpPr>
        <p:spPr>
          <a:xfrm rot="5400000">
            <a:off x="5977190" y="6959396"/>
            <a:ext cx="3711520" cy="2004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916" y="0"/>
                </a:lnTo>
                <a:lnTo>
                  <a:pt x="18684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3C1FF"/>
          </a:solidFill>
          <a:ln w="254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802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359" y="7767267"/>
            <a:ext cx="1743180" cy="38848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Straight Arrow Connector 12"/>
          <p:cNvSpPr/>
          <p:nvPr/>
        </p:nvSpPr>
        <p:spPr>
          <a:xfrm>
            <a:off x="8864753" y="7963022"/>
            <a:ext cx="816537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4" name="Straight Arrow Connector 18"/>
          <p:cNvSpPr/>
          <p:nvPr/>
        </p:nvSpPr>
        <p:spPr>
          <a:xfrm>
            <a:off x="10569623" y="7961507"/>
            <a:ext cx="1157997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5" name="Rectangle 19"/>
          <p:cNvSpPr/>
          <p:nvPr/>
        </p:nvSpPr>
        <p:spPr>
          <a:xfrm>
            <a:off x="11846386" y="7428572"/>
            <a:ext cx="1736994" cy="1036362"/>
          </a:xfrm>
          <a:prstGeom prst="rect">
            <a:avLst/>
          </a:prstGeom>
          <a:solidFill>
            <a:srgbClr val="92D050"/>
          </a:solidFill>
          <a:ln w="127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6" name="Rectangle 21"/>
          <p:cNvSpPr/>
          <p:nvPr/>
        </p:nvSpPr>
        <p:spPr>
          <a:xfrm>
            <a:off x="11554986" y="6829300"/>
            <a:ext cx="4270156" cy="2262018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7" name="Straight Arrow Connector 22"/>
          <p:cNvSpPr/>
          <p:nvPr/>
        </p:nvSpPr>
        <p:spPr>
          <a:xfrm>
            <a:off x="13783803" y="7961507"/>
            <a:ext cx="816537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8" name="Straight Arrow Connector 24"/>
          <p:cNvSpPr/>
          <p:nvPr/>
        </p:nvSpPr>
        <p:spPr>
          <a:xfrm>
            <a:off x="15524512" y="7961507"/>
            <a:ext cx="1132009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809" name="Picture 25" descr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4723" y="7664886"/>
            <a:ext cx="556169" cy="593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Picture 26" descr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93" y="7650958"/>
            <a:ext cx="587984" cy="604318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Rectangle 27"/>
          <p:cNvSpPr/>
          <p:nvPr/>
        </p:nvSpPr>
        <p:spPr>
          <a:xfrm>
            <a:off x="16730749" y="7072941"/>
            <a:ext cx="1187691" cy="1777133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812" name="Picture 29" descr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0788" y="7691322"/>
            <a:ext cx="680194" cy="580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3" name="Picture 38" descr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236" y="6872205"/>
            <a:ext cx="1993140" cy="2454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Picture 39" descr="Picture 39"/>
          <p:cNvPicPr>
            <a:picLocks noChangeAspect="1"/>
          </p:cNvPicPr>
          <p:nvPr/>
        </p:nvPicPr>
        <p:blipFill>
          <a:blip r:embed="rId7"/>
          <a:srcRect r="64988"/>
          <a:stretch>
            <a:fillRect/>
          </a:stretch>
        </p:blipFill>
        <p:spPr>
          <a:xfrm>
            <a:off x="4070368" y="6337777"/>
            <a:ext cx="825244" cy="42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Picture 40" descr="Picture 40"/>
          <p:cNvPicPr>
            <a:picLocks noChangeAspect="1"/>
          </p:cNvPicPr>
          <p:nvPr/>
        </p:nvPicPr>
        <p:blipFill>
          <a:blip r:embed="rId7"/>
          <a:srcRect l="34705" t="6117" r="30283"/>
          <a:stretch>
            <a:fillRect/>
          </a:stretch>
        </p:blipFill>
        <p:spPr>
          <a:xfrm>
            <a:off x="5062110" y="6352623"/>
            <a:ext cx="825244" cy="402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Picture 42" descr="Picture 42"/>
          <p:cNvPicPr>
            <a:picLocks noChangeAspect="1"/>
          </p:cNvPicPr>
          <p:nvPr/>
        </p:nvPicPr>
        <p:blipFill>
          <a:blip r:embed="rId7"/>
          <a:srcRect r="64988"/>
          <a:stretch>
            <a:fillRect/>
          </a:stretch>
        </p:blipFill>
        <p:spPr>
          <a:xfrm>
            <a:off x="19144645" y="5353619"/>
            <a:ext cx="825243" cy="428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Picture 43" descr="Picture 43"/>
          <p:cNvPicPr>
            <a:picLocks noChangeAspect="1"/>
          </p:cNvPicPr>
          <p:nvPr/>
        </p:nvPicPr>
        <p:blipFill>
          <a:blip r:embed="rId8"/>
          <a:srcRect t="7193" b="53982"/>
          <a:stretch>
            <a:fillRect/>
          </a:stretch>
        </p:blipFill>
        <p:spPr>
          <a:xfrm>
            <a:off x="15390891" y="5298741"/>
            <a:ext cx="3562770" cy="613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Picture 44" descr="Picture 44"/>
          <p:cNvPicPr>
            <a:picLocks noChangeAspect="1"/>
          </p:cNvPicPr>
          <p:nvPr/>
        </p:nvPicPr>
        <p:blipFill>
          <a:blip r:embed="rId8"/>
          <a:srcRect t="54544" b="9019"/>
          <a:stretch>
            <a:fillRect/>
          </a:stretch>
        </p:blipFill>
        <p:spPr>
          <a:xfrm>
            <a:off x="15420581" y="9963865"/>
            <a:ext cx="3562770" cy="575926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Straight Arrow Connector 45"/>
          <p:cNvSpPr/>
          <p:nvPr/>
        </p:nvSpPr>
        <p:spPr>
          <a:xfrm>
            <a:off x="17270289" y="6106324"/>
            <a:ext cx="1" cy="767515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20" name="Straight Arrow Connector 49"/>
          <p:cNvSpPr/>
          <p:nvPr/>
        </p:nvSpPr>
        <p:spPr>
          <a:xfrm>
            <a:off x="17334750" y="9049753"/>
            <a:ext cx="1" cy="767516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21" name="Rectangle 50"/>
          <p:cNvSpPr/>
          <p:nvPr/>
        </p:nvSpPr>
        <p:spPr>
          <a:xfrm>
            <a:off x="6398526" y="5968308"/>
            <a:ext cx="2562498" cy="3961833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22" name="Rectangle 52"/>
          <p:cNvSpPr/>
          <p:nvPr/>
        </p:nvSpPr>
        <p:spPr>
          <a:xfrm>
            <a:off x="16433827" y="6346009"/>
            <a:ext cx="1712646" cy="3191471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23" name="Google Shape;270;p34"/>
          <p:cNvSpPr txBox="1"/>
          <p:nvPr/>
        </p:nvSpPr>
        <p:spPr>
          <a:xfrm>
            <a:off x="11240317" y="8927986"/>
            <a:ext cx="2352943" cy="62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HyperNetwork</a:t>
            </a:r>
          </a:p>
        </p:txBody>
      </p:sp>
      <p:sp>
        <p:nvSpPr>
          <p:cNvPr id="824" name="Google Shape;270;p34"/>
          <p:cNvSpPr txBox="1"/>
          <p:nvPr/>
        </p:nvSpPr>
        <p:spPr>
          <a:xfrm>
            <a:off x="18212795" y="8998883"/>
            <a:ext cx="3886138" cy="695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Data Generator</a:t>
            </a:r>
          </a:p>
        </p:txBody>
      </p:sp>
      <p:sp>
        <p:nvSpPr>
          <p:cNvPr id="825" name="Straight Arrow Connector 56"/>
          <p:cNvSpPr/>
          <p:nvPr/>
        </p:nvSpPr>
        <p:spPr>
          <a:xfrm>
            <a:off x="5858421" y="7961507"/>
            <a:ext cx="942726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826" name="Picture 1" descr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1803" y="7714375"/>
            <a:ext cx="506328" cy="35443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Google Shape;270;p34"/>
          <p:cNvSpPr txBox="1"/>
          <p:nvPr/>
        </p:nvSpPr>
        <p:spPr>
          <a:xfrm>
            <a:off x="4632415" y="11181213"/>
            <a:ext cx="3886138" cy="593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: Latent Variable</a:t>
            </a:r>
          </a:p>
        </p:txBody>
      </p:sp>
      <p:pic>
        <p:nvPicPr>
          <p:cNvPr id="828" name="Picture 8" descr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079" y="11325573"/>
            <a:ext cx="506327" cy="354430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Google Shape;270;p34"/>
          <p:cNvSpPr txBox="1"/>
          <p:nvPr/>
        </p:nvSpPr>
        <p:spPr>
          <a:xfrm>
            <a:off x="7079770" y="6815422"/>
            <a:ext cx="3886138" cy="48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b="1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Encoder</a:t>
            </a:r>
          </a:p>
        </p:txBody>
      </p:sp>
      <p:pic>
        <p:nvPicPr>
          <p:cNvPr id="830" name="Picture 10" descr="Picture 10"/>
          <p:cNvPicPr>
            <a:picLocks noChangeAspect="1"/>
          </p:cNvPicPr>
          <p:nvPr/>
        </p:nvPicPr>
        <p:blipFill>
          <a:blip r:embed="rId7"/>
          <a:srcRect l="34705" t="6117" r="30283"/>
          <a:stretch>
            <a:fillRect/>
          </a:stretch>
        </p:blipFill>
        <p:spPr>
          <a:xfrm>
            <a:off x="19144644" y="10012828"/>
            <a:ext cx="825243" cy="402341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Rectangle 11"/>
          <p:cNvSpPr/>
          <p:nvPr/>
        </p:nvSpPr>
        <p:spPr>
          <a:xfrm>
            <a:off x="9334817" y="5018374"/>
            <a:ext cx="1983383" cy="990807"/>
          </a:xfrm>
          <a:prstGeom prst="rect">
            <a:avLst/>
          </a:prstGeom>
          <a:solidFill>
            <a:srgbClr val="E77195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32" name="Straight Arrow Connector 13"/>
          <p:cNvSpPr/>
          <p:nvPr/>
        </p:nvSpPr>
        <p:spPr>
          <a:xfrm>
            <a:off x="10125591" y="6385068"/>
            <a:ext cx="1" cy="1139098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33" name="Rectangle 14"/>
          <p:cNvSpPr/>
          <p:nvPr/>
        </p:nvSpPr>
        <p:spPr>
          <a:xfrm rot="5400000">
            <a:off x="9265746" y="4645886"/>
            <a:ext cx="2107070" cy="2187828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834" name="Picture 15" descr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9317" y="5346365"/>
            <a:ext cx="1897737" cy="461613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Google Shape;270;p34"/>
          <p:cNvSpPr txBox="1"/>
          <p:nvPr/>
        </p:nvSpPr>
        <p:spPr>
          <a:xfrm>
            <a:off x="11458405" y="4582555"/>
            <a:ext cx="3886138" cy="48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Prior Distribution</a:t>
            </a:r>
          </a:p>
        </p:txBody>
      </p:sp>
      <p:sp>
        <p:nvSpPr>
          <p:cNvPr id="836" name="Google Shape;270;p34"/>
          <p:cNvSpPr txBox="1"/>
          <p:nvPr/>
        </p:nvSpPr>
        <p:spPr>
          <a:xfrm>
            <a:off x="6372538" y="9824876"/>
            <a:ext cx="3886137" cy="65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Posterior Distribution</a:t>
            </a:r>
          </a:p>
        </p:txBody>
      </p:sp>
      <p:sp>
        <p:nvSpPr>
          <p:cNvPr id="837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38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39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0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1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2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43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844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45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46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47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48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9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50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1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52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3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4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5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6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7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58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859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60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61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62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63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64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65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66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24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We typically deal with discretized versions of data that are continuous in natur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typically deal with discretized versions of data that are continuous in nature.</a:t>
            </a: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71451" y="13069518"/>
            <a:ext cx="228601" cy="386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575" y="7215984"/>
            <a:ext cx="1985498" cy="1952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movie.gif" descr="pasted-movie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388" y="7130150"/>
            <a:ext cx="2219465" cy="2311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42438" y="7345474"/>
            <a:ext cx="2262636" cy="1953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270" y="7456961"/>
            <a:ext cx="3727521" cy="1518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7167" y="7504588"/>
            <a:ext cx="1618751" cy="161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0187" y="7645860"/>
            <a:ext cx="2347065" cy="1433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3956" y="8850383"/>
            <a:ext cx="2215469" cy="54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asted-movie.gif" descr="pasted-movie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47590" y="7130150"/>
            <a:ext cx="2108201" cy="157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patial"/>
          <p:cNvSpPr txBox="1"/>
          <p:nvPr/>
        </p:nvSpPr>
        <p:spPr>
          <a:xfrm>
            <a:off x="4351089" y="9607457"/>
            <a:ext cx="1703477" cy="70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Spatial</a:t>
            </a:r>
          </a:p>
        </p:txBody>
      </p:sp>
      <p:sp>
        <p:nvSpPr>
          <p:cNvPr id="252" name="Temporal"/>
          <p:cNvSpPr txBox="1"/>
          <p:nvPr/>
        </p:nvSpPr>
        <p:spPr>
          <a:xfrm>
            <a:off x="11615716" y="9607457"/>
            <a:ext cx="2284058" cy="70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Temporal</a:t>
            </a:r>
          </a:p>
        </p:txBody>
      </p:sp>
      <p:sp>
        <p:nvSpPr>
          <p:cNvPr id="253" name="Spatio-temporal"/>
          <p:cNvSpPr txBox="1"/>
          <p:nvPr/>
        </p:nvSpPr>
        <p:spPr>
          <a:xfrm>
            <a:off x="17629597" y="9607457"/>
            <a:ext cx="3771698" cy="70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Spatio-temporal</a:t>
            </a:r>
          </a:p>
        </p:txBody>
      </p:sp>
      <p:sp>
        <p:nvSpPr>
          <p:cNvPr id="254" name="2D Images"/>
          <p:cNvSpPr txBox="1"/>
          <p:nvPr/>
        </p:nvSpPr>
        <p:spPr>
          <a:xfrm>
            <a:off x="1999138" y="6436900"/>
            <a:ext cx="1818793" cy="53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2D Images</a:t>
            </a:r>
          </a:p>
        </p:txBody>
      </p:sp>
      <p:sp>
        <p:nvSpPr>
          <p:cNvPr id="255" name="3D Images"/>
          <p:cNvSpPr txBox="1"/>
          <p:nvPr/>
        </p:nvSpPr>
        <p:spPr>
          <a:xfrm>
            <a:off x="4293431" y="6446268"/>
            <a:ext cx="1818793" cy="53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3D Images</a:t>
            </a:r>
          </a:p>
        </p:txBody>
      </p:sp>
      <p:sp>
        <p:nvSpPr>
          <p:cNvPr id="256" name="Polar data"/>
          <p:cNvSpPr txBox="1"/>
          <p:nvPr/>
        </p:nvSpPr>
        <p:spPr>
          <a:xfrm>
            <a:off x="6593617" y="6446268"/>
            <a:ext cx="1807008" cy="53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Polar data</a:t>
            </a:r>
          </a:p>
        </p:txBody>
      </p:sp>
      <p:sp>
        <p:nvSpPr>
          <p:cNvPr id="257" name="Time series"/>
          <p:cNvSpPr txBox="1"/>
          <p:nvPr/>
        </p:nvSpPr>
        <p:spPr>
          <a:xfrm>
            <a:off x="10734228" y="6436900"/>
            <a:ext cx="1938491" cy="53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Time series</a:t>
            </a:r>
          </a:p>
        </p:txBody>
      </p:sp>
      <p:sp>
        <p:nvSpPr>
          <p:cNvPr id="258" name="Audio"/>
          <p:cNvSpPr txBox="1"/>
          <p:nvPr/>
        </p:nvSpPr>
        <p:spPr>
          <a:xfrm>
            <a:off x="14103788" y="6436900"/>
            <a:ext cx="1085508" cy="53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Audio</a:t>
            </a:r>
          </a:p>
        </p:txBody>
      </p:sp>
      <p:sp>
        <p:nvSpPr>
          <p:cNvPr id="259" name="Motion sequences"/>
          <p:cNvSpPr txBox="1"/>
          <p:nvPr/>
        </p:nvSpPr>
        <p:spPr>
          <a:xfrm>
            <a:off x="16844138" y="6436900"/>
            <a:ext cx="2939162" cy="53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Motion sequences</a:t>
            </a:r>
          </a:p>
        </p:txBody>
      </p:sp>
      <p:sp>
        <p:nvSpPr>
          <p:cNvPr id="260" name="Video"/>
          <p:cNvSpPr txBox="1"/>
          <p:nvPr/>
        </p:nvSpPr>
        <p:spPr>
          <a:xfrm>
            <a:off x="20892460" y="6436900"/>
            <a:ext cx="1044627" cy="53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Video</a:t>
            </a:r>
          </a:p>
        </p:txBody>
      </p:sp>
      <p:sp>
        <p:nvSpPr>
          <p:cNvPr id="261" name="Line"/>
          <p:cNvSpPr/>
          <p:nvPr/>
        </p:nvSpPr>
        <p:spPr>
          <a:xfrm>
            <a:off x="11931299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2" name="Line"/>
          <p:cNvSpPr/>
          <p:nvPr/>
        </p:nvSpPr>
        <p:spPr>
          <a:xfrm>
            <a:off x="12524206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3" name="Line"/>
          <p:cNvSpPr/>
          <p:nvPr/>
        </p:nvSpPr>
        <p:spPr>
          <a:xfrm>
            <a:off x="11218613" y="473499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" name="Circle"/>
          <p:cNvSpPr/>
          <p:nvPr/>
        </p:nvSpPr>
        <p:spPr>
          <a:xfrm>
            <a:off x="11049930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5" name="&lt;"/>
          <p:cNvSpPr/>
          <p:nvPr/>
        </p:nvSpPr>
        <p:spPr>
          <a:xfrm>
            <a:off x="11702698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266" name="Circle"/>
          <p:cNvSpPr/>
          <p:nvPr/>
        </p:nvSpPr>
        <p:spPr>
          <a:xfrm>
            <a:off x="12355468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7" name="Circle"/>
          <p:cNvSpPr/>
          <p:nvPr/>
        </p:nvSpPr>
        <p:spPr>
          <a:xfrm>
            <a:off x="13008236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869" name="Reconstr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Reconstruction</a:t>
            </a:r>
          </a:p>
        </p:txBody>
      </p:sp>
      <p:sp>
        <p:nvSpPr>
          <p:cNvPr id="8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910" name="Group"/>
          <p:cNvGrpSpPr/>
          <p:nvPr/>
        </p:nvGrpSpPr>
        <p:grpSpPr>
          <a:xfrm>
            <a:off x="2306560" y="3940813"/>
            <a:ext cx="19436450" cy="7405214"/>
            <a:chOff x="0" y="0"/>
            <a:chExt cx="19436449" cy="7405213"/>
          </a:xfrm>
        </p:grpSpPr>
        <p:sp>
          <p:nvSpPr>
            <p:cNvPr id="871" name="Google Shape;270;p34"/>
            <p:cNvSpPr txBox="1"/>
            <p:nvPr/>
          </p:nvSpPr>
          <p:spPr>
            <a:xfrm>
              <a:off x="3878770" y="5204101"/>
              <a:ext cx="3681286" cy="652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Posterior Distribution</a:t>
              </a:r>
            </a:p>
          </p:txBody>
        </p:sp>
        <p:sp>
          <p:nvSpPr>
            <p:cNvPr id="872" name="Rectangle 51"/>
            <p:cNvSpPr/>
            <p:nvPr/>
          </p:nvSpPr>
          <p:spPr>
            <a:xfrm>
              <a:off x="7168834" y="818803"/>
              <a:ext cx="1878832" cy="938578"/>
            </a:xfrm>
            <a:prstGeom prst="rect">
              <a:avLst/>
            </a:prstGeom>
            <a:solidFill>
              <a:srgbClr val="E77195">
                <a:alpha val="447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3" name="Rectangle 19"/>
            <p:cNvSpPr/>
            <p:nvPr/>
          </p:nvSpPr>
          <p:spPr>
            <a:xfrm>
              <a:off x="9784580" y="3192500"/>
              <a:ext cx="1645431" cy="981732"/>
            </a:xfrm>
            <a:prstGeom prst="rect">
              <a:avLst/>
            </a:prstGeom>
            <a:solidFill>
              <a:srgbClr val="92D05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4" name="Rectangle 21"/>
            <p:cNvSpPr/>
            <p:nvPr/>
          </p:nvSpPr>
          <p:spPr>
            <a:xfrm>
              <a:off x="9250167" y="2624819"/>
              <a:ext cx="4303434" cy="214277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Straight Arrow Connector 22"/>
            <p:cNvSpPr/>
            <p:nvPr/>
          </p:nvSpPr>
          <p:spPr>
            <a:xfrm>
              <a:off x="11619869" y="3697344"/>
              <a:ext cx="77349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6" name="Straight Arrow Connector 24"/>
            <p:cNvSpPr/>
            <p:nvPr/>
          </p:nvSpPr>
          <p:spPr>
            <a:xfrm>
              <a:off x="13268819" y="3697344"/>
              <a:ext cx="107233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877" name="Picture 25" descr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15390" y="3416357"/>
              <a:ext cx="526851" cy="561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8" name="Picture 26" descr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0167" y="3417087"/>
              <a:ext cx="556990" cy="572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9" name="Rectangle 27"/>
            <p:cNvSpPr/>
            <p:nvPr/>
          </p:nvSpPr>
          <p:spPr>
            <a:xfrm>
              <a:off x="14411472" y="2855616"/>
              <a:ext cx="1125083" cy="1683454"/>
            </a:xfrm>
            <a:prstGeom prst="rect">
              <a:avLst/>
            </a:prstGeom>
            <a:solidFill>
              <a:srgbClr val="FFC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880" name="Picture 29" descr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48330" y="3441400"/>
              <a:ext cx="644339" cy="550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1" name="Straight Arrow Connector 45"/>
            <p:cNvSpPr/>
            <p:nvPr/>
          </p:nvSpPr>
          <p:spPr>
            <a:xfrm>
              <a:off x="14922569" y="1939952"/>
              <a:ext cx="1" cy="7270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2" name="Straight Arrow Connector 49"/>
            <p:cNvSpPr/>
            <p:nvPr/>
          </p:nvSpPr>
          <p:spPr>
            <a:xfrm>
              <a:off x="14983632" y="4728223"/>
              <a:ext cx="1" cy="7270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3" name="Rectangle 52"/>
            <p:cNvSpPr/>
            <p:nvPr/>
          </p:nvSpPr>
          <p:spPr>
            <a:xfrm>
              <a:off x="14144063" y="2180865"/>
              <a:ext cx="1622367" cy="302323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4" name="Google Shape;270;p34"/>
            <p:cNvSpPr txBox="1"/>
            <p:nvPr/>
          </p:nvSpPr>
          <p:spPr>
            <a:xfrm>
              <a:off x="9208872" y="4735976"/>
              <a:ext cx="2458862" cy="711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HyperNetwork</a:t>
              </a:r>
            </a:p>
          </p:txBody>
        </p:sp>
        <p:sp>
          <p:nvSpPr>
            <p:cNvPr id="885" name="Google Shape;270;p34"/>
            <p:cNvSpPr txBox="1"/>
            <p:nvPr/>
          </p:nvSpPr>
          <p:spPr>
            <a:xfrm>
              <a:off x="15755163" y="4680036"/>
              <a:ext cx="3681287" cy="704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Data Generator</a:t>
              </a:r>
            </a:p>
          </p:txBody>
        </p:sp>
        <p:sp>
          <p:nvSpPr>
            <p:cNvPr id="886" name="Right Arrow 13"/>
            <p:cNvSpPr/>
            <p:nvPr/>
          </p:nvSpPr>
          <p:spPr>
            <a:xfrm>
              <a:off x="9118244" y="4169015"/>
              <a:ext cx="5182838" cy="6098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 w="63500" cap="flat">
              <a:solidFill>
                <a:srgbClr val="000000">
                  <a:alpha val="55000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7" name="Oval 14"/>
            <p:cNvSpPr txBox="1"/>
            <p:nvPr/>
          </p:nvSpPr>
          <p:spPr>
            <a:xfrm>
              <a:off x="13271062" y="4902047"/>
              <a:ext cx="162632" cy="194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888" name="Right Arrow 15"/>
            <p:cNvSpPr/>
            <p:nvPr/>
          </p:nvSpPr>
          <p:spPr>
            <a:xfrm rot="5400000">
              <a:off x="15046689" y="3337956"/>
              <a:ext cx="2170712" cy="6098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63500" cap="flat">
              <a:solidFill>
                <a:srgbClr val="000000">
                  <a:alpha val="55000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9" name="Trapezium 8"/>
            <p:cNvSpPr/>
            <p:nvPr/>
          </p:nvSpPr>
          <p:spPr>
            <a:xfrm rot="5400000">
              <a:off x="3916303" y="2704243"/>
              <a:ext cx="2897769" cy="189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538" y="0"/>
                  </a:lnTo>
                  <a:lnTo>
                    <a:pt x="180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3C1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0" name="Straight Arrow Connector 10"/>
            <p:cNvSpPr/>
            <p:nvPr/>
          </p:nvSpPr>
          <p:spPr>
            <a:xfrm>
              <a:off x="6342602" y="3698778"/>
              <a:ext cx="94973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891" name="Picture 11" descr="Picture 11"/>
            <p:cNvPicPr>
              <a:picLocks noChangeAspect="1"/>
            </p:cNvPicPr>
            <p:nvPr/>
          </p:nvPicPr>
          <p:blipFill>
            <a:blip r:embed="rId5"/>
            <a:srcRect r="64988"/>
            <a:stretch>
              <a:fillRect/>
            </a:stretch>
          </p:blipFill>
          <p:spPr>
            <a:xfrm>
              <a:off x="505133" y="4510115"/>
              <a:ext cx="781742" cy="40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2" name="Picture 12" descr="Picture 12"/>
            <p:cNvPicPr>
              <a:picLocks noChangeAspect="1"/>
            </p:cNvPicPr>
            <p:nvPr/>
          </p:nvPicPr>
          <p:blipFill>
            <a:blip r:embed="rId5"/>
            <a:srcRect l="34705" t="6116" r="30283"/>
            <a:stretch>
              <a:fillRect/>
            </a:stretch>
          </p:blipFill>
          <p:spPr>
            <a:xfrm>
              <a:off x="2138777" y="4527066"/>
              <a:ext cx="781742" cy="3811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3" name="Rectangle 23"/>
            <p:cNvSpPr/>
            <p:nvPr/>
          </p:nvSpPr>
          <p:spPr>
            <a:xfrm>
              <a:off x="4006380" y="2034181"/>
              <a:ext cx="2726162" cy="328877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4" name="Straight Arrow Connector 28"/>
            <p:cNvSpPr/>
            <p:nvPr/>
          </p:nvSpPr>
          <p:spPr>
            <a:xfrm>
              <a:off x="3494743" y="3697344"/>
              <a:ext cx="89303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895" name="Picture 30" descr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2430" y="3462266"/>
              <a:ext cx="479637" cy="335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6" name="Right Arrow 31"/>
            <p:cNvSpPr/>
            <p:nvPr/>
          </p:nvSpPr>
          <p:spPr>
            <a:xfrm>
              <a:off x="3494741" y="4646834"/>
              <a:ext cx="4197690" cy="6098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3C1FF"/>
            </a:solidFill>
            <a:ln w="63500" cap="flat">
              <a:solidFill>
                <a:srgbClr val="000000">
                  <a:alpha val="59817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897" name="Picture 33" descr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1415" y="2760426"/>
              <a:ext cx="1604569" cy="16045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icture 36" descr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715439"/>
              <a:ext cx="1677140" cy="1757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9" name="Picture 39" descr="Picture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80675" y="5800644"/>
              <a:ext cx="1604569" cy="16045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0" name="Picture 41" descr="Picture 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144063" y="0"/>
              <a:ext cx="1677140" cy="1757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1" name="Picture 3" descr="Picture 3"/>
            <p:cNvPicPr>
              <a:picLocks noChangeAspect="1"/>
            </p:cNvPicPr>
            <p:nvPr/>
          </p:nvPicPr>
          <p:blipFill>
            <a:blip r:embed="rId5"/>
            <a:srcRect r="64988"/>
            <a:stretch>
              <a:fillRect/>
            </a:stretch>
          </p:blipFill>
          <p:spPr>
            <a:xfrm>
              <a:off x="16045676" y="664057"/>
              <a:ext cx="781742" cy="405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2" name="Picture 9" descr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2363" y="3645607"/>
              <a:ext cx="1651291" cy="368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3" name="Google Shape;270;p34"/>
            <p:cNvSpPr txBox="1"/>
            <p:nvPr/>
          </p:nvSpPr>
          <p:spPr>
            <a:xfrm>
              <a:off x="4766083" y="2800462"/>
              <a:ext cx="1655007" cy="5905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b="1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Encoder </a:t>
              </a:r>
            </a:p>
          </p:txBody>
        </p:sp>
        <p:sp>
          <p:nvSpPr>
            <p:cNvPr id="904" name="Straight Arrow Connector 20"/>
            <p:cNvSpPr/>
            <p:nvPr/>
          </p:nvSpPr>
          <p:spPr>
            <a:xfrm>
              <a:off x="8006140" y="2127483"/>
              <a:ext cx="1" cy="1079052"/>
            </a:xfrm>
            <a:prstGeom prst="line">
              <a:avLst/>
            </a:prstGeom>
            <a:noFill/>
            <a:ln w="25400" cap="flat">
              <a:solidFill>
                <a:srgbClr val="000000">
                  <a:alpha val="12774"/>
                </a:srgbClr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5" name="Rectangle 38"/>
            <p:cNvSpPr/>
            <p:nvPr/>
          </p:nvSpPr>
          <p:spPr>
            <a:xfrm rot="5400000">
              <a:off x="7103403" y="465949"/>
              <a:ext cx="1995999" cy="2072501"/>
            </a:xfrm>
            <a:prstGeom prst="rect">
              <a:avLst/>
            </a:prstGeom>
            <a:noFill/>
            <a:ln w="25400" cap="flat">
              <a:solidFill>
                <a:srgbClr val="000000">
                  <a:alpha val="12774"/>
                </a:srgbClr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906" name="Picture 42" descr="Picture 42"/>
            <p:cNvPicPr>
              <a:picLocks noChangeAspect="1"/>
            </p:cNvPicPr>
            <p:nvPr/>
          </p:nvPicPr>
          <p:blipFill>
            <a:blip r:embed="rId10">
              <a:alphaModFix amt="40000"/>
            </a:blip>
            <a:stretch>
              <a:fillRect/>
            </a:stretch>
          </p:blipFill>
          <p:spPr>
            <a:xfrm>
              <a:off x="7239406" y="1129503"/>
              <a:ext cx="1797702" cy="437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7" name="Straight Arrow Connector 46"/>
            <p:cNvSpPr/>
            <p:nvPr/>
          </p:nvSpPr>
          <p:spPr>
            <a:xfrm>
              <a:off x="8453480" y="3716422"/>
              <a:ext cx="11818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908" name="Picture 2" descr="Picture 2"/>
            <p:cNvPicPr>
              <a:picLocks noChangeAspect="1"/>
            </p:cNvPicPr>
            <p:nvPr/>
          </p:nvPicPr>
          <p:blipFill>
            <a:blip r:embed="rId5"/>
            <a:srcRect l="34705" t="6117" r="30283"/>
            <a:stretch>
              <a:fillRect/>
            </a:stretch>
          </p:blipFill>
          <p:spPr>
            <a:xfrm>
              <a:off x="15861558" y="6475365"/>
              <a:ext cx="617965" cy="301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9" name="Picture 5" descr="Picture 5"/>
            <p:cNvPicPr>
              <a:picLocks noChangeAspect="1"/>
            </p:cNvPicPr>
            <p:nvPr/>
          </p:nvPicPr>
          <p:blipFill>
            <a:blip r:embed="rId11"/>
            <a:srcRect l="16972"/>
            <a:stretch>
              <a:fillRect/>
            </a:stretch>
          </p:blipFill>
          <p:spPr>
            <a:xfrm>
              <a:off x="16362296" y="6446926"/>
              <a:ext cx="2546691" cy="40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11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12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13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14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15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16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17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918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19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20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21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23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24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25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27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28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29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30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31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32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933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34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35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36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37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38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40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943" name="Super Resolu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Super Resolution</a:t>
            </a:r>
          </a:p>
        </p:txBody>
      </p:sp>
      <p:sp>
        <p:nvSpPr>
          <p:cNvPr id="9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45" name="Google Shape;270;p34"/>
          <p:cNvSpPr txBox="1"/>
          <p:nvPr/>
        </p:nvSpPr>
        <p:spPr>
          <a:xfrm>
            <a:off x="6185330" y="9144914"/>
            <a:ext cx="3681287" cy="652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Posterior Distribution</a:t>
            </a:r>
          </a:p>
        </p:txBody>
      </p:sp>
      <p:sp>
        <p:nvSpPr>
          <p:cNvPr id="946" name="Rectangle 51"/>
          <p:cNvSpPr/>
          <p:nvPr/>
        </p:nvSpPr>
        <p:spPr>
          <a:xfrm>
            <a:off x="9475395" y="4759616"/>
            <a:ext cx="1878832" cy="938578"/>
          </a:xfrm>
          <a:prstGeom prst="rect">
            <a:avLst/>
          </a:prstGeom>
          <a:solidFill>
            <a:srgbClr val="E77195">
              <a:alpha val="44723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47" name="Rectangle 19"/>
          <p:cNvSpPr/>
          <p:nvPr/>
        </p:nvSpPr>
        <p:spPr>
          <a:xfrm>
            <a:off x="12091141" y="7133314"/>
            <a:ext cx="1645430" cy="981731"/>
          </a:xfrm>
          <a:prstGeom prst="rect">
            <a:avLst/>
          </a:prstGeom>
          <a:solidFill>
            <a:srgbClr val="92D050"/>
          </a:solidFill>
          <a:ln w="127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48" name="Rectangle 21"/>
          <p:cNvSpPr/>
          <p:nvPr/>
        </p:nvSpPr>
        <p:spPr>
          <a:xfrm>
            <a:off x="11556727" y="6565632"/>
            <a:ext cx="4303435" cy="2142779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49" name="Straight Arrow Connector 22"/>
          <p:cNvSpPr/>
          <p:nvPr/>
        </p:nvSpPr>
        <p:spPr>
          <a:xfrm>
            <a:off x="13926429" y="7638157"/>
            <a:ext cx="773494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50" name="Straight Arrow Connector 24"/>
          <p:cNvSpPr/>
          <p:nvPr/>
        </p:nvSpPr>
        <p:spPr>
          <a:xfrm>
            <a:off x="15575379" y="7638157"/>
            <a:ext cx="1072337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51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951" y="7357171"/>
            <a:ext cx="526851" cy="561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2" name="Picture 26" descr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728" y="7357901"/>
            <a:ext cx="556990" cy="572462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Rectangle 27"/>
          <p:cNvSpPr/>
          <p:nvPr/>
        </p:nvSpPr>
        <p:spPr>
          <a:xfrm>
            <a:off x="16718032" y="6796429"/>
            <a:ext cx="1125083" cy="1683454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54" name="Picture 29" descr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890" y="7382213"/>
            <a:ext cx="644339" cy="550048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Straight Arrow Connector 45"/>
          <p:cNvSpPr/>
          <p:nvPr/>
        </p:nvSpPr>
        <p:spPr>
          <a:xfrm>
            <a:off x="17229129" y="5880766"/>
            <a:ext cx="1" cy="727057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56" name="Straight Arrow Connector 49"/>
          <p:cNvSpPr/>
          <p:nvPr/>
        </p:nvSpPr>
        <p:spPr>
          <a:xfrm>
            <a:off x="17290192" y="8669036"/>
            <a:ext cx="1" cy="727058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57" name="Rectangle 52"/>
          <p:cNvSpPr/>
          <p:nvPr/>
        </p:nvSpPr>
        <p:spPr>
          <a:xfrm>
            <a:off x="16450623" y="6121678"/>
            <a:ext cx="1622366" cy="3023237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58" name="Google Shape;270;p34"/>
          <p:cNvSpPr txBox="1"/>
          <p:nvPr/>
        </p:nvSpPr>
        <p:spPr>
          <a:xfrm>
            <a:off x="11515432" y="8676789"/>
            <a:ext cx="2458863" cy="71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HyperNetwork</a:t>
            </a:r>
          </a:p>
        </p:txBody>
      </p:sp>
      <p:sp>
        <p:nvSpPr>
          <p:cNvPr id="959" name="Google Shape;270;p34"/>
          <p:cNvSpPr txBox="1"/>
          <p:nvPr/>
        </p:nvSpPr>
        <p:spPr>
          <a:xfrm>
            <a:off x="18061723" y="8620848"/>
            <a:ext cx="3681287" cy="704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Data Generator</a:t>
            </a:r>
          </a:p>
        </p:txBody>
      </p:sp>
      <p:sp>
        <p:nvSpPr>
          <p:cNvPr id="960" name="Right Arrow 13"/>
          <p:cNvSpPr/>
          <p:nvPr/>
        </p:nvSpPr>
        <p:spPr>
          <a:xfrm>
            <a:off x="11424805" y="8109829"/>
            <a:ext cx="5182838" cy="6098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61" name="Oval 14"/>
          <p:cNvSpPr txBox="1"/>
          <p:nvPr/>
        </p:nvSpPr>
        <p:spPr>
          <a:xfrm>
            <a:off x="15577622" y="8842861"/>
            <a:ext cx="162632" cy="19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962" name="Right Arrow 15"/>
          <p:cNvSpPr/>
          <p:nvPr/>
        </p:nvSpPr>
        <p:spPr>
          <a:xfrm rot="5400000">
            <a:off x="17353249" y="7278769"/>
            <a:ext cx="2170712" cy="6098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63" name="Trapezium 8"/>
          <p:cNvSpPr/>
          <p:nvPr/>
        </p:nvSpPr>
        <p:spPr>
          <a:xfrm rot="5400000">
            <a:off x="6222864" y="6645056"/>
            <a:ext cx="2897769" cy="189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538" y="0"/>
                </a:lnTo>
                <a:lnTo>
                  <a:pt x="18062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3C1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64" name="Straight Arrow Connector 10"/>
          <p:cNvSpPr/>
          <p:nvPr/>
        </p:nvSpPr>
        <p:spPr>
          <a:xfrm>
            <a:off x="8649162" y="7639591"/>
            <a:ext cx="949736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65" name="Picture 11" descr="Picture 11"/>
          <p:cNvPicPr>
            <a:picLocks noChangeAspect="1"/>
          </p:cNvPicPr>
          <p:nvPr/>
        </p:nvPicPr>
        <p:blipFill>
          <a:blip r:embed="rId5"/>
          <a:srcRect r="64988"/>
          <a:stretch>
            <a:fillRect/>
          </a:stretch>
        </p:blipFill>
        <p:spPr>
          <a:xfrm>
            <a:off x="2811694" y="8450928"/>
            <a:ext cx="781742" cy="405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Picture 12" descr="Picture 12"/>
          <p:cNvPicPr>
            <a:picLocks noChangeAspect="1"/>
          </p:cNvPicPr>
          <p:nvPr/>
        </p:nvPicPr>
        <p:blipFill>
          <a:blip r:embed="rId5"/>
          <a:srcRect l="34705" t="6116" r="30283"/>
          <a:stretch>
            <a:fillRect/>
          </a:stretch>
        </p:blipFill>
        <p:spPr>
          <a:xfrm>
            <a:off x="4445337" y="8467880"/>
            <a:ext cx="781742" cy="381132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Rectangle 23"/>
          <p:cNvSpPr/>
          <p:nvPr/>
        </p:nvSpPr>
        <p:spPr>
          <a:xfrm>
            <a:off x="6312941" y="5974994"/>
            <a:ext cx="2726162" cy="3288772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68" name="Straight Arrow Connector 28"/>
          <p:cNvSpPr/>
          <p:nvPr/>
        </p:nvSpPr>
        <p:spPr>
          <a:xfrm>
            <a:off x="5801304" y="7638157"/>
            <a:ext cx="893032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69" name="Picture 30" descr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8991" y="7403079"/>
            <a:ext cx="479637" cy="335747"/>
          </a:xfrm>
          <a:prstGeom prst="rect">
            <a:avLst/>
          </a:prstGeom>
          <a:ln w="12700">
            <a:miter lim="400000"/>
          </a:ln>
        </p:spPr>
      </p:pic>
      <p:sp>
        <p:nvSpPr>
          <p:cNvPr id="970" name="Right Arrow 31"/>
          <p:cNvSpPr/>
          <p:nvPr/>
        </p:nvSpPr>
        <p:spPr>
          <a:xfrm>
            <a:off x="5801302" y="8587647"/>
            <a:ext cx="4197690" cy="6098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3C1FF"/>
          </a:solidFill>
          <a:ln w="63500">
            <a:solidFill>
              <a:srgbClr val="000000">
                <a:alpha val="59817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71" name="Picture 33" descr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7975" y="6701239"/>
            <a:ext cx="1604570" cy="1604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2" name="Picture 36" descr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6560" y="6656252"/>
            <a:ext cx="1677140" cy="1757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Picture 3" descr="Picture 3"/>
          <p:cNvPicPr>
            <a:picLocks noChangeAspect="1"/>
          </p:cNvPicPr>
          <p:nvPr/>
        </p:nvPicPr>
        <p:blipFill>
          <a:blip r:embed="rId5"/>
          <a:srcRect r="64988"/>
          <a:stretch>
            <a:fillRect/>
          </a:stretch>
        </p:blipFill>
        <p:spPr>
          <a:xfrm>
            <a:off x="18606236" y="4365856"/>
            <a:ext cx="781742" cy="405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4" name="Picture 9" descr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8924" y="7586420"/>
            <a:ext cx="1651290" cy="368003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Google Shape;270;p34"/>
          <p:cNvSpPr txBox="1"/>
          <p:nvPr/>
        </p:nvSpPr>
        <p:spPr>
          <a:xfrm>
            <a:off x="7072643" y="6741276"/>
            <a:ext cx="1655007" cy="590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b="1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Encoder </a:t>
            </a:r>
          </a:p>
        </p:txBody>
      </p:sp>
      <p:sp>
        <p:nvSpPr>
          <p:cNvPr id="976" name="Straight Arrow Connector 20"/>
          <p:cNvSpPr/>
          <p:nvPr/>
        </p:nvSpPr>
        <p:spPr>
          <a:xfrm>
            <a:off x="10312701" y="6068296"/>
            <a:ext cx="1" cy="1079052"/>
          </a:xfrm>
          <a:prstGeom prst="line">
            <a:avLst/>
          </a:prstGeom>
          <a:ln w="25400">
            <a:solidFill>
              <a:srgbClr val="000000">
                <a:alpha val="12774"/>
              </a:srgbClr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77" name="Rectangle 38"/>
          <p:cNvSpPr/>
          <p:nvPr/>
        </p:nvSpPr>
        <p:spPr>
          <a:xfrm rot="5400000">
            <a:off x="9409964" y="4406763"/>
            <a:ext cx="1995999" cy="2072500"/>
          </a:xfrm>
          <a:prstGeom prst="rect">
            <a:avLst/>
          </a:prstGeom>
          <a:ln w="25400">
            <a:solidFill>
              <a:srgbClr val="000000">
                <a:alpha val="12774"/>
              </a:srgbClr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78" name="Picture 42" descr="Picture 42"/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9545967" y="5070316"/>
            <a:ext cx="1797702" cy="437280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Straight Arrow Connector 46"/>
          <p:cNvSpPr/>
          <p:nvPr/>
        </p:nvSpPr>
        <p:spPr>
          <a:xfrm>
            <a:off x="10760040" y="7657236"/>
            <a:ext cx="1181802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80" name="Picture 2" descr="Picture 2"/>
          <p:cNvPicPr>
            <a:picLocks noChangeAspect="1"/>
          </p:cNvPicPr>
          <p:nvPr/>
        </p:nvPicPr>
        <p:blipFill>
          <a:blip r:embed="rId5"/>
          <a:srcRect l="34705" t="6117" r="30283"/>
          <a:stretch>
            <a:fillRect/>
          </a:stretch>
        </p:blipFill>
        <p:spPr>
          <a:xfrm>
            <a:off x="18853918" y="10416178"/>
            <a:ext cx="617965" cy="30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1" name="Picture 5" descr="Picture 5"/>
          <p:cNvPicPr>
            <a:picLocks noChangeAspect="1"/>
          </p:cNvPicPr>
          <p:nvPr/>
        </p:nvPicPr>
        <p:blipFill>
          <a:blip r:embed="rId11"/>
          <a:srcRect l="16972"/>
          <a:stretch>
            <a:fillRect/>
          </a:stretch>
        </p:blipFill>
        <p:spPr>
          <a:xfrm>
            <a:off x="19354656" y="10387739"/>
            <a:ext cx="2546691" cy="405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2" name="Picture 53" descr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06421" y="3224140"/>
            <a:ext cx="2645420" cy="2657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3" name="Picture 56" descr="Picture 56"/>
          <p:cNvPicPr>
            <a:picLocks noChangeAspect="1"/>
          </p:cNvPicPr>
          <p:nvPr/>
        </p:nvPicPr>
        <p:blipFill>
          <a:blip r:embed="rId13"/>
          <a:srcRect t="9492" b="8931"/>
          <a:stretch>
            <a:fillRect/>
          </a:stretch>
        </p:blipFill>
        <p:spPr>
          <a:xfrm>
            <a:off x="15983537" y="9496325"/>
            <a:ext cx="2491313" cy="2488985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85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86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87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88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89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90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991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92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93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94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95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96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97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98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99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0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1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2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3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4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05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006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07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08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09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10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11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12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13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1016" name="Image Comple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Image Completion</a:t>
            </a:r>
          </a:p>
        </p:txBody>
      </p:sp>
      <p:sp>
        <p:nvSpPr>
          <p:cNvPr id="10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1065" name="Group"/>
          <p:cNvGrpSpPr/>
          <p:nvPr/>
        </p:nvGrpSpPr>
        <p:grpSpPr>
          <a:xfrm>
            <a:off x="2305714" y="3400131"/>
            <a:ext cx="20883447" cy="7800070"/>
            <a:chOff x="0" y="0"/>
            <a:chExt cx="20883446" cy="7800069"/>
          </a:xfrm>
        </p:grpSpPr>
        <p:sp>
          <p:nvSpPr>
            <p:cNvPr id="1018" name="Google Shape;270;p34"/>
            <p:cNvSpPr txBox="1"/>
            <p:nvPr/>
          </p:nvSpPr>
          <p:spPr>
            <a:xfrm>
              <a:off x="4395046" y="5048835"/>
              <a:ext cx="3949724" cy="6771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Posterior Distribution</a:t>
              </a:r>
            </a:p>
          </p:txBody>
        </p:sp>
        <p:sp>
          <p:nvSpPr>
            <p:cNvPr id="1019" name="Rectangle 19"/>
            <p:cNvSpPr/>
            <p:nvPr/>
          </p:nvSpPr>
          <p:spPr>
            <a:xfrm>
              <a:off x="10519931" y="2884329"/>
              <a:ext cx="1765415" cy="1053320"/>
            </a:xfrm>
            <a:prstGeom prst="rect">
              <a:avLst/>
            </a:prstGeom>
            <a:solidFill>
              <a:srgbClr val="92D05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20" name="Rectangle 21"/>
            <p:cNvSpPr/>
            <p:nvPr/>
          </p:nvSpPr>
          <p:spPr>
            <a:xfrm>
              <a:off x="9946548" y="2275253"/>
              <a:ext cx="4617239" cy="229903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21" name="Straight Arrow Connector 22"/>
            <p:cNvSpPr/>
            <p:nvPr/>
          </p:nvSpPr>
          <p:spPr>
            <a:xfrm>
              <a:off x="12489048" y="3425986"/>
              <a:ext cx="8298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22" name="Straight Arrow Connector 24"/>
            <p:cNvSpPr/>
            <p:nvPr/>
          </p:nvSpPr>
          <p:spPr>
            <a:xfrm>
              <a:off x="14258239" y="3425986"/>
              <a:ext cx="115053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023" name="Picture 25" descr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57163" y="3124510"/>
              <a:ext cx="565269" cy="602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4" name="Picture 26" descr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0197" y="3125293"/>
              <a:ext cx="597605" cy="614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5" name="Rectangle 27"/>
            <p:cNvSpPr/>
            <p:nvPr/>
          </p:nvSpPr>
          <p:spPr>
            <a:xfrm>
              <a:off x="15484213" y="2522879"/>
              <a:ext cx="1207124" cy="1806211"/>
            </a:xfrm>
            <a:prstGeom prst="rect">
              <a:avLst/>
            </a:prstGeom>
            <a:solidFill>
              <a:srgbClr val="FFC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026" name="Picture 29" descr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38344" y="3151379"/>
              <a:ext cx="691324" cy="590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7" name="Straight Arrow Connector 45"/>
            <p:cNvSpPr/>
            <p:nvPr/>
          </p:nvSpPr>
          <p:spPr>
            <a:xfrm>
              <a:off x="16032580" y="1540446"/>
              <a:ext cx="1" cy="7800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28" name="Straight Arrow Connector 49"/>
            <p:cNvSpPr/>
            <p:nvPr/>
          </p:nvSpPr>
          <p:spPr>
            <a:xfrm>
              <a:off x="16098094" y="4532037"/>
              <a:ext cx="1" cy="7800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29" name="Rectangle 52"/>
            <p:cNvSpPr/>
            <p:nvPr/>
          </p:nvSpPr>
          <p:spPr>
            <a:xfrm>
              <a:off x="15197306" y="1798926"/>
              <a:ext cx="1740668" cy="324369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0" name="Google Shape;270;p34"/>
            <p:cNvSpPr txBox="1"/>
            <p:nvPr/>
          </p:nvSpPr>
          <p:spPr>
            <a:xfrm>
              <a:off x="9903941" y="4485156"/>
              <a:ext cx="2403698" cy="67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HyperNetwork</a:t>
              </a:r>
            </a:p>
          </p:txBody>
        </p:sp>
        <p:sp>
          <p:nvSpPr>
            <p:cNvPr id="1031" name="Google Shape;270;p34"/>
            <p:cNvSpPr txBox="1"/>
            <p:nvPr/>
          </p:nvSpPr>
          <p:spPr>
            <a:xfrm>
              <a:off x="16933722" y="4480335"/>
              <a:ext cx="3949725" cy="599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Data Generator</a:t>
              </a:r>
            </a:p>
          </p:txBody>
        </p:sp>
        <p:sp>
          <p:nvSpPr>
            <p:cNvPr id="1032" name="Right Arrow 13"/>
            <p:cNvSpPr/>
            <p:nvPr/>
          </p:nvSpPr>
          <p:spPr>
            <a:xfrm>
              <a:off x="9805006" y="3932051"/>
              <a:ext cx="5560769" cy="6542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 w="63500" cap="flat">
              <a:solidFill>
                <a:srgbClr val="000000">
                  <a:alpha val="55000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3" name="2"/>
            <p:cNvSpPr txBox="1"/>
            <p:nvPr/>
          </p:nvSpPr>
          <p:spPr>
            <a:xfrm>
              <a:off x="14260645" y="4718536"/>
              <a:ext cx="174490" cy="208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034" name="Right Arrow 15"/>
            <p:cNvSpPr/>
            <p:nvPr/>
          </p:nvSpPr>
          <p:spPr>
            <a:xfrm rot="5400000">
              <a:off x="16165751" y="3040392"/>
              <a:ext cx="2329000" cy="6542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63500" cap="flat">
              <a:solidFill>
                <a:srgbClr val="000000">
                  <a:alpha val="55000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5" name="Trapezium 8"/>
            <p:cNvSpPr/>
            <p:nvPr/>
          </p:nvSpPr>
          <p:spPr>
            <a:xfrm rot="5400000">
              <a:off x="4223742" y="2360468"/>
              <a:ext cx="3109073" cy="203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538" y="0"/>
                  </a:lnTo>
                  <a:lnTo>
                    <a:pt x="180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3C1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6" name="Straight Arrow Connector 10"/>
            <p:cNvSpPr/>
            <p:nvPr/>
          </p:nvSpPr>
          <p:spPr>
            <a:xfrm>
              <a:off x="6826965" y="3427525"/>
              <a:ext cx="10189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7" name="Rectangle 23"/>
            <p:cNvSpPr/>
            <p:nvPr/>
          </p:nvSpPr>
          <p:spPr>
            <a:xfrm>
              <a:off x="4320387" y="1641546"/>
              <a:ext cx="2924953" cy="352858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8" name="Straight Arrow Connector 28"/>
            <p:cNvSpPr/>
            <p:nvPr/>
          </p:nvSpPr>
          <p:spPr>
            <a:xfrm>
              <a:off x="3771442" y="3425986"/>
              <a:ext cx="95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039" name="Picture 30" descr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5222" y="3173766"/>
              <a:ext cx="514612" cy="360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0" name="Right Arrow 31"/>
            <p:cNvSpPr/>
            <p:nvPr/>
          </p:nvSpPr>
          <p:spPr>
            <a:xfrm>
              <a:off x="3771440" y="4444713"/>
              <a:ext cx="4503784" cy="6542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3C1FF"/>
            </a:solidFill>
            <a:ln w="63500" cap="flat">
              <a:solidFill>
                <a:srgbClr val="000000">
                  <a:alpha val="59817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041" name="Picture 9" descr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3996" y="3370476"/>
              <a:ext cx="1771702" cy="3948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2" name="Google Shape;270;p34"/>
            <p:cNvSpPr txBox="1"/>
            <p:nvPr/>
          </p:nvSpPr>
          <p:spPr>
            <a:xfrm>
              <a:off x="5120652" y="2599965"/>
              <a:ext cx="1775689" cy="492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b="1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Encoder </a:t>
              </a:r>
            </a:p>
          </p:txBody>
        </p:sp>
        <p:sp>
          <p:nvSpPr>
            <p:cNvPr id="1043" name="Straight Arrow Connector 46"/>
            <p:cNvSpPr/>
            <p:nvPr/>
          </p:nvSpPr>
          <p:spPr>
            <a:xfrm>
              <a:off x="9091767" y="3446455"/>
              <a:ext cx="126797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044" name="Picture 57" descr="Picture 57"/>
            <p:cNvPicPr>
              <a:picLocks noChangeAspect="1"/>
            </p:cNvPicPr>
            <p:nvPr/>
          </p:nvPicPr>
          <p:blipFill>
            <a:blip r:embed="rId7"/>
            <a:srcRect r="64988"/>
            <a:stretch>
              <a:fillRect/>
            </a:stretch>
          </p:blipFill>
          <p:spPr>
            <a:xfrm>
              <a:off x="16747092" y="594200"/>
              <a:ext cx="838746" cy="4355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5" name="Picture 58" descr="Picture 58"/>
            <p:cNvPicPr>
              <a:picLocks noChangeAspect="1"/>
            </p:cNvPicPr>
            <p:nvPr/>
          </p:nvPicPr>
          <p:blipFill>
            <a:blip r:embed="rId7"/>
            <a:srcRect l="34705" t="6117" r="30283"/>
            <a:stretch>
              <a:fillRect/>
            </a:stretch>
          </p:blipFill>
          <p:spPr>
            <a:xfrm>
              <a:off x="16880724" y="5857247"/>
              <a:ext cx="838746" cy="4089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6" name="Picture 1" descr="Picture 1"/>
            <p:cNvPicPr>
              <a:picLocks noChangeAspect="1"/>
            </p:cNvPicPr>
            <p:nvPr/>
          </p:nvPicPr>
          <p:blipFill>
            <a:blip r:embed="rId7"/>
            <a:srcRect r="64988"/>
            <a:stretch>
              <a:fillRect/>
            </a:stretch>
          </p:blipFill>
          <p:spPr>
            <a:xfrm>
              <a:off x="541967" y="4371799"/>
              <a:ext cx="838746" cy="435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7" name="Picture 2" descr="Picture 2"/>
            <p:cNvPicPr>
              <a:picLocks noChangeAspect="1"/>
            </p:cNvPicPr>
            <p:nvPr/>
          </p:nvPicPr>
          <p:blipFill>
            <a:blip r:embed="rId7"/>
            <a:srcRect l="34705" t="6117" r="30283"/>
            <a:stretch>
              <a:fillRect/>
            </a:stretch>
          </p:blipFill>
          <p:spPr>
            <a:xfrm>
              <a:off x="2294736" y="4389987"/>
              <a:ext cx="838746" cy="4089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8" name="Picture 3" descr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446256"/>
              <a:ext cx="1799436" cy="1885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9" name="Picture 4" descr="Picture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40754" y="2488689"/>
              <a:ext cx="1721574" cy="1721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0" name="Rectangle 5"/>
            <p:cNvSpPr/>
            <p:nvPr/>
          </p:nvSpPr>
          <p:spPr>
            <a:xfrm>
              <a:off x="167912" y="2808866"/>
              <a:ext cx="901777" cy="90177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51" name="Rectangle 6"/>
            <p:cNvSpPr/>
            <p:nvPr/>
          </p:nvSpPr>
          <p:spPr>
            <a:xfrm>
              <a:off x="2070337" y="2808866"/>
              <a:ext cx="901777" cy="90177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052" name="Picture 7" descr="Picture 7"/>
            <p:cNvPicPr>
              <a:picLocks noChangeAspect="1"/>
            </p:cNvPicPr>
            <p:nvPr/>
          </p:nvPicPr>
          <p:blipFill>
            <a:blip r:embed="rId9"/>
            <a:srcRect l="5942" t="17910" r="38915" b="28280"/>
            <a:stretch>
              <a:fillRect/>
            </a:stretch>
          </p:blipFill>
          <p:spPr>
            <a:xfrm>
              <a:off x="15687452" y="5627998"/>
              <a:ext cx="949321" cy="9263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3" name="Picture 18" descr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527549" y="477302"/>
              <a:ext cx="925461" cy="925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4" name="Picture 34" descr="Picture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203720" y="1039248"/>
              <a:ext cx="1145084" cy="2730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5" name="Picture 35" descr="Picture 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242429" y="6330759"/>
              <a:ext cx="1145086" cy="2730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6" name="Rectangle 37"/>
            <p:cNvSpPr/>
            <p:nvPr/>
          </p:nvSpPr>
          <p:spPr>
            <a:xfrm>
              <a:off x="7713446" y="337543"/>
              <a:ext cx="2015835" cy="1007018"/>
            </a:xfrm>
            <a:prstGeom prst="rect">
              <a:avLst/>
            </a:prstGeom>
            <a:solidFill>
              <a:srgbClr val="E77195">
                <a:alpha val="447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57" name="Straight Arrow Connector 39"/>
            <p:cNvSpPr/>
            <p:nvPr/>
          </p:nvSpPr>
          <p:spPr>
            <a:xfrm>
              <a:off x="8611808" y="1741652"/>
              <a:ext cx="1" cy="1157736"/>
            </a:xfrm>
            <a:prstGeom prst="line">
              <a:avLst/>
            </a:prstGeom>
            <a:noFill/>
            <a:ln w="25400" cap="flat">
              <a:solidFill>
                <a:srgbClr val="000000">
                  <a:alpha val="12774"/>
                </a:srgbClr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58" name="Rectangle 40"/>
            <p:cNvSpPr/>
            <p:nvPr/>
          </p:nvSpPr>
          <p:spPr>
            <a:xfrm rot="5400000">
              <a:off x="7643244" y="-41040"/>
              <a:ext cx="2141546" cy="2223626"/>
            </a:xfrm>
            <a:prstGeom prst="rect">
              <a:avLst/>
            </a:prstGeom>
            <a:noFill/>
            <a:ln w="25400" cap="flat">
              <a:solidFill>
                <a:srgbClr val="000000">
                  <a:alpha val="12774"/>
                </a:srgbClr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059" name="Picture 41" descr="Picture 41"/>
            <p:cNvPicPr>
              <a:picLocks noChangeAspect="1"/>
            </p:cNvPicPr>
            <p:nvPr/>
          </p:nvPicPr>
          <p:blipFill>
            <a:blip r:embed="rId12">
              <a:alphaModFix amt="40000"/>
            </a:blip>
            <a:stretch>
              <a:fillRect/>
            </a:stretch>
          </p:blipFill>
          <p:spPr>
            <a:xfrm>
              <a:off x="7789164" y="670899"/>
              <a:ext cx="1928789" cy="4691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Picture 12" descr="Picture 12"/>
            <p:cNvPicPr>
              <a:picLocks noChangeAspect="1"/>
            </p:cNvPicPr>
            <p:nvPr/>
          </p:nvPicPr>
          <p:blipFill>
            <a:blip r:embed="rId9"/>
            <a:srcRect l="5942" t="17910" r="38915" b="28280"/>
            <a:stretch>
              <a:fillRect/>
            </a:stretch>
          </p:blipFill>
          <p:spPr>
            <a:xfrm>
              <a:off x="15687452" y="5627998"/>
              <a:ext cx="949321" cy="9263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1" name="Elbow Connector 20"/>
            <p:cNvSpPr/>
            <p:nvPr/>
          </p:nvSpPr>
          <p:spPr>
            <a:xfrm rot="16200000" flipH="1">
              <a:off x="3691564" y="3224411"/>
              <a:ext cx="3051494" cy="506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C71D5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2" name="Elbow Connector 33"/>
            <p:cNvSpPr/>
            <p:nvPr/>
          </p:nvSpPr>
          <p:spPr>
            <a:xfrm rot="5400000">
              <a:off x="12997699" y="4120584"/>
              <a:ext cx="730631" cy="5598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C71D5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063" name="Picture 36" descr="Picture 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45128" y="6078496"/>
              <a:ext cx="1721574" cy="1721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4" name="Google Shape;270;p34"/>
            <p:cNvSpPr txBox="1"/>
            <p:nvPr/>
          </p:nvSpPr>
          <p:spPr>
            <a:xfrm>
              <a:off x="8370034" y="5468604"/>
              <a:ext cx="2403697" cy="492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Completion</a:t>
              </a:r>
            </a:p>
          </p:txBody>
        </p:sp>
      </p:grpSp>
      <p:sp>
        <p:nvSpPr>
          <p:cNvPr id="1066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67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68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69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70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71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72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073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74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75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76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77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78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79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0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81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2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3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4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5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6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87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088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89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90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91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92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93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94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95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98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1099" name="Image Gener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Image Generation</a:t>
            </a:r>
          </a:p>
        </p:txBody>
      </p:sp>
      <p:sp>
        <p:nvSpPr>
          <p:cNvPr id="1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101" name="Rectangle 51"/>
          <p:cNvSpPr/>
          <p:nvPr/>
        </p:nvSpPr>
        <p:spPr>
          <a:xfrm>
            <a:off x="9236469" y="4578178"/>
            <a:ext cx="2070506" cy="1034330"/>
          </a:xfrm>
          <a:prstGeom prst="rect">
            <a:avLst/>
          </a:prstGeom>
          <a:solidFill>
            <a:srgbClr val="E77195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2" name="Rectangle 19"/>
          <p:cNvSpPr/>
          <p:nvPr/>
        </p:nvSpPr>
        <p:spPr>
          <a:xfrm>
            <a:off x="12119068" y="7194035"/>
            <a:ext cx="1813293" cy="1081885"/>
          </a:xfrm>
          <a:prstGeom prst="rect">
            <a:avLst/>
          </a:prstGeom>
          <a:solidFill>
            <a:srgbClr val="92D050"/>
          </a:solidFill>
          <a:ln w="127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3" name="Rectangle 21"/>
          <p:cNvSpPr/>
          <p:nvPr/>
        </p:nvSpPr>
        <p:spPr>
          <a:xfrm>
            <a:off x="11530134" y="6568440"/>
            <a:ext cx="4742461" cy="2361380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4" name="Straight Arrow Connector 22"/>
          <p:cNvSpPr/>
          <p:nvPr/>
        </p:nvSpPr>
        <p:spPr>
          <a:xfrm>
            <a:off x="14141589" y="7750381"/>
            <a:ext cx="852404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5" name="Straight Arrow Connector 24"/>
          <p:cNvSpPr/>
          <p:nvPr/>
        </p:nvSpPr>
        <p:spPr>
          <a:xfrm>
            <a:off x="15958762" y="7750381"/>
            <a:ext cx="1181734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06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671" y="7440729"/>
            <a:ext cx="580599" cy="619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7" name="Picture 26" descr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172" y="7441534"/>
            <a:ext cx="613813" cy="630864"/>
          </a:xfrm>
          <a:prstGeom prst="rect">
            <a:avLst/>
          </a:prstGeom>
          <a:ln w="12700">
            <a:miter lim="400000"/>
          </a:ln>
        </p:spPr>
      </p:pic>
      <p:sp>
        <p:nvSpPr>
          <p:cNvPr id="1108" name="Rectangle 27"/>
          <p:cNvSpPr/>
          <p:nvPr/>
        </p:nvSpPr>
        <p:spPr>
          <a:xfrm>
            <a:off x="17217984" y="6822781"/>
            <a:ext cx="1239862" cy="1855197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09" name="Picture 29" descr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9007" y="7468327"/>
            <a:ext cx="710073" cy="606162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Straight Arrow Connector 45"/>
          <p:cNvSpPr/>
          <p:nvPr/>
        </p:nvSpPr>
        <p:spPr>
          <a:xfrm>
            <a:off x="17781221" y="5813705"/>
            <a:ext cx="1" cy="801230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11" name="Straight Arrow Connector 49"/>
          <p:cNvSpPr/>
          <p:nvPr/>
        </p:nvSpPr>
        <p:spPr>
          <a:xfrm>
            <a:off x="17848515" y="8886429"/>
            <a:ext cx="1" cy="801230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12" name="Rectangle 52"/>
          <p:cNvSpPr/>
          <p:nvPr/>
        </p:nvSpPr>
        <p:spPr>
          <a:xfrm>
            <a:off x="16923294" y="6079195"/>
            <a:ext cx="1787876" cy="3331661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13" name="Google Shape;270;p34"/>
          <p:cNvSpPr txBox="1"/>
          <p:nvPr/>
        </p:nvSpPr>
        <p:spPr>
          <a:xfrm>
            <a:off x="11486372" y="8759313"/>
            <a:ext cx="2468886" cy="653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HyperNetwork</a:t>
            </a:r>
          </a:p>
        </p:txBody>
      </p:sp>
      <p:sp>
        <p:nvSpPr>
          <p:cNvPr id="1114" name="Google Shape;270;p34"/>
          <p:cNvSpPr txBox="1"/>
          <p:nvPr/>
        </p:nvSpPr>
        <p:spPr>
          <a:xfrm>
            <a:off x="18706805" y="8833325"/>
            <a:ext cx="4056842" cy="505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Data Generator</a:t>
            </a:r>
          </a:p>
        </p:txBody>
      </p:sp>
      <p:sp>
        <p:nvSpPr>
          <p:cNvPr id="1115" name="Right Arrow 13"/>
          <p:cNvSpPr/>
          <p:nvPr/>
        </p:nvSpPr>
        <p:spPr>
          <a:xfrm>
            <a:off x="11384754" y="8270171"/>
            <a:ext cx="5711579" cy="672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16" name="Right Arrow 15"/>
          <p:cNvSpPr/>
          <p:nvPr/>
        </p:nvSpPr>
        <p:spPr>
          <a:xfrm rot="5400000">
            <a:off x="17918003" y="7354330"/>
            <a:ext cx="2392164" cy="6720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17" name="Trapezium 8"/>
          <p:cNvSpPr/>
          <p:nvPr/>
        </p:nvSpPr>
        <p:spPr>
          <a:xfrm rot="5400000">
            <a:off x="5652123" y="6655967"/>
            <a:ext cx="3193393" cy="2092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538" y="0"/>
                </a:lnTo>
                <a:lnTo>
                  <a:pt x="18062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3C1FF">
              <a:alpha val="33092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18" name="Straight Arrow Connector 10"/>
          <p:cNvSpPr/>
          <p:nvPr/>
        </p:nvSpPr>
        <p:spPr>
          <a:xfrm>
            <a:off x="8325947" y="7751962"/>
            <a:ext cx="1046626" cy="1"/>
          </a:xfrm>
          <a:prstGeom prst="line">
            <a:avLst/>
          </a:prstGeom>
          <a:ln w="25400">
            <a:solidFill>
              <a:srgbClr val="000000">
                <a:alpha val="40000"/>
              </a:srgbClr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19" name="Rectangle 23"/>
          <p:cNvSpPr/>
          <p:nvPr/>
        </p:nvSpPr>
        <p:spPr>
          <a:xfrm>
            <a:off x="5751389" y="5917546"/>
            <a:ext cx="3004279" cy="3624286"/>
          </a:xfrm>
          <a:prstGeom prst="rect">
            <a:avLst/>
          </a:prstGeom>
          <a:ln w="25400">
            <a:solidFill>
              <a:srgbClr val="000000">
                <a:alpha val="40000"/>
              </a:srgbClr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20" name="Picture 30" descr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481" y="7491321"/>
            <a:ext cx="528569" cy="369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1" name="Picture 9" descr="Picture 9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6320011" y="7693366"/>
            <a:ext cx="1819752" cy="40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Google Shape;270;p34"/>
          <p:cNvSpPr txBox="1"/>
          <p:nvPr/>
        </p:nvSpPr>
        <p:spPr>
          <a:xfrm>
            <a:off x="6573357" y="6901958"/>
            <a:ext cx="1823847" cy="505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b="1" i="1">
                <a:solidFill>
                  <a:srgbClr val="004877">
                    <a:alpha val="36588"/>
                  </a:srgbClr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Encoder </a:t>
            </a:r>
          </a:p>
        </p:txBody>
      </p:sp>
      <p:sp>
        <p:nvSpPr>
          <p:cNvPr id="1123" name="Straight Arrow Connector 20"/>
          <p:cNvSpPr/>
          <p:nvPr/>
        </p:nvSpPr>
        <p:spPr>
          <a:xfrm>
            <a:off x="10061978" y="6004907"/>
            <a:ext cx="1" cy="1189134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24" name="Rectangle 38"/>
          <p:cNvSpPr/>
          <p:nvPr/>
        </p:nvSpPr>
        <p:spPr>
          <a:xfrm rot="5400000">
            <a:off x="9164365" y="4189328"/>
            <a:ext cx="2199627" cy="2283932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25" name="Picture 42" descr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4242" y="4920575"/>
            <a:ext cx="1981099" cy="481890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Straight Arrow Connector 46"/>
          <p:cNvSpPr/>
          <p:nvPr/>
        </p:nvSpPr>
        <p:spPr>
          <a:xfrm>
            <a:off x="10652172" y="7771407"/>
            <a:ext cx="1302366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27" name="Right Arrow 37"/>
          <p:cNvSpPr/>
          <p:nvPr/>
        </p:nvSpPr>
        <p:spPr>
          <a:xfrm rot="5400000">
            <a:off x="10507342" y="4934130"/>
            <a:ext cx="2426965" cy="672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7195"/>
          </a:solidFill>
          <a:ln w="63500">
            <a:solidFill>
              <a:srgbClr val="000000">
                <a:alpha val="59817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28" name="Picture 39" descr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8870" y="3675842"/>
            <a:ext cx="1848238" cy="193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Picture 41" descr="Picture 41"/>
          <p:cNvPicPr>
            <a:picLocks noChangeAspect="1"/>
          </p:cNvPicPr>
          <p:nvPr/>
        </p:nvPicPr>
        <p:blipFill>
          <a:blip r:embed="rId9"/>
          <a:srcRect l="83349"/>
          <a:stretch>
            <a:fillRect/>
          </a:stretch>
        </p:blipFill>
        <p:spPr>
          <a:xfrm>
            <a:off x="16974109" y="10061347"/>
            <a:ext cx="1757575" cy="1768264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Google Shape;270;p34"/>
          <p:cNvSpPr txBox="1"/>
          <p:nvPr/>
        </p:nvSpPr>
        <p:spPr>
          <a:xfrm>
            <a:off x="9063125" y="3513749"/>
            <a:ext cx="3336399" cy="505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Sample from Prior</a:t>
            </a:r>
          </a:p>
        </p:txBody>
      </p:sp>
      <p:pic>
        <p:nvPicPr>
          <p:cNvPr id="1131" name="Picture 2" descr="Picture 2"/>
          <p:cNvPicPr>
            <a:picLocks noChangeAspect="1"/>
          </p:cNvPicPr>
          <p:nvPr/>
        </p:nvPicPr>
        <p:blipFill>
          <a:blip r:embed="rId10"/>
          <a:srcRect r="64988"/>
          <a:stretch>
            <a:fillRect/>
          </a:stretch>
        </p:blipFill>
        <p:spPr>
          <a:xfrm>
            <a:off x="18764312" y="4451927"/>
            <a:ext cx="681009" cy="353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2" name="Picture 3" descr="Picture 3"/>
          <p:cNvPicPr>
            <a:picLocks noChangeAspect="1"/>
          </p:cNvPicPr>
          <p:nvPr/>
        </p:nvPicPr>
        <p:blipFill>
          <a:blip r:embed="rId10"/>
          <a:srcRect l="34705" t="6117" r="30283"/>
          <a:stretch>
            <a:fillRect/>
          </a:stretch>
        </p:blipFill>
        <p:spPr>
          <a:xfrm>
            <a:off x="18885934" y="10779294"/>
            <a:ext cx="681009" cy="332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3" name="Picture 4" descr="Picture 4"/>
          <p:cNvPicPr>
            <a:picLocks noChangeAspect="1"/>
          </p:cNvPicPr>
          <p:nvPr/>
        </p:nvPicPr>
        <p:blipFill>
          <a:blip r:embed="rId11"/>
          <a:srcRect l="16972"/>
          <a:stretch>
            <a:fillRect/>
          </a:stretch>
        </p:blipFill>
        <p:spPr>
          <a:xfrm>
            <a:off x="19581900" y="10685567"/>
            <a:ext cx="2806499" cy="447381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35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36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37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38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39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40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141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42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43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44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45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6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47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48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9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50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51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52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53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54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155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56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57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58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59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60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61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62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65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1166" name="Image Gener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Image Generation</a:t>
            </a:r>
          </a:p>
        </p:txBody>
      </p:sp>
      <p:sp>
        <p:nvSpPr>
          <p:cNvPr id="1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168" name="Rectangle 51"/>
          <p:cNvSpPr/>
          <p:nvPr/>
        </p:nvSpPr>
        <p:spPr>
          <a:xfrm>
            <a:off x="9236468" y="4578178"/>
            <a:ext cx="2070506" cy="1034330"/>
          </a:xfrm>
          <a:prstGeom prst="rect">
            <a:avLst/>
          </a:prstGeom>
          <a:solidFill>
            <a:srgbClr val="E77195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69" name="Rectangle 19"/>
          <p:cNvSpPr/>
          <p:nvPr/>
        </p:nvSpPr>
        <p:spPr>
          <a:xfrm>
            <a:off x="12119068" y="7194035"/>
            <a:ext cx="1813293" cy="1081885"/>
          </a:xfrm>
          <a:prstGeom prst="rect">
            <a:avLst/>
          </a:prstGeom>
          <a:solidFill>
            <a:srgbClr val="92D050"/>
          </a:solidFill>
          <a:ln w="127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0" name="Rectangle 21"/>
          <p:cNvSpPr/>
          <p:nvPr/>
        </p:nvSpPr>
        <p:spPr>
          <a:xfrm>
            <a:off x="11530134" y="6568440"/>
            <a:ext cx="4742461" cy="2361381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1" name="Straight Arrow Connector 22"/>
          <p:cNvSpPr/>
          <p:nvPr/>
        </p:nvSpPr>
        <p:spPr>
          <a:xfrm>
            <a:off x="14141589" y="7750381"/>
            <a:ext cx="852404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2" name="Straight Arrow Connector 24"/>
          <p:cNvSpPr/>
          <p:nvPr/>
        </p:nvSpPr>
        <p:spPr>
          <a:xfrm>
            <a:off x="15958762" y="7750381"/>
            <a:ext cx="1181734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73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671" y="7440730"/>
            <a:ext cx="580599" cy="619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4" name="Picture 26" descr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172" y="7441534"/>
            <a:ext cx="613813" cy="630864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Rectangle 27"/>
          <p:cNvSpPr/>
          <p:nvPr/>
        </p:nvSpPr>
        <p:spPr>
          <a:xfrm>
            <a:off x="17217984" y="6822781"/>
            <a:ext cx="1239862" cy="1855197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76" name="Picture 29" descr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9007" y="7468327"/>
            <a:ext cx="710073" cy="606162"/>
          </a:xfrm>
          <a:prstGeom prst="rect">
            <a:avLst/>
          </a:prstGeom>
          <a:ln w="12700">
            <a:miter lim="400000"/>
          </a:ln>
        </p:spPr>
      </p:pic>
      <p:sp>
        <p:nvSpPr>
          <p:cNvPr id="1177" name="Straight Arrow Connector 45"/>
          <p:cNvSpPr/>
          <p:nvPr/>
        </p:nvSpPr>
        <p:spPr>
          <a:xfrm>
            <a:off x="17781221" y="5813705"/>
            <a:ext cx="1" cy="801230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8" name="Straight Arrow Connector 49"/>
          <p:cNvSpPr/>
          <p:nvPr/>
        </p:nvSpPr>
        <p:spPr>
          <a:xfrm>
            <a:off x="17848515" y="8886429"/>
            <a:ext cx="1" cy="801230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9" name="Rectangle 52"/>
          <p:cNvSpPr/>
          <p:nvPr/>
        </p:nvSpPr>
        <p:spPr>
          <a:xfrm>
            <a:off x="16923294" y="6079195"/>
            <a:ext cx="1787876" cy="3331661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0" name="Google Shape;270;p34"/>
          <p:cNvSpPr txBox="1"/>
          <p:nvPr/>
        </p:nvSpPr>
        <p:spPr>
          <a:xfrm>
            <a:off x="11486372" y="8759313"/>
            <a:ext cx="2468886" cy="73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HyperNetwork</a:t>
            </a:r>
          </a:p>
        </p:txBody>
      </p:sp>
      <p:sp>
        <p:nvSpPr>
          <p:cNvPr id="1181" name="Google Shape;270;p34"/>
          <p:cNvSpPr txBox="1"/>
          <p:nvPr/>
        </p:nvSpPr>
        <p:spPr>
          <a:xfrm>
            <a:off x="18706805" y="8833325"/>
            <a:ext cx="4056842" cy="505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Data Generator</a:t>
            </a:r>
          </a:p>
        </p:txBody>
      </p:sp>
      <p:sp>
        <p:nvSpPr>
          <p:cNvPr id="1182" name="Right Arrow 13"/>
          <p:cNvSpPr/>
          <p:nvPr/>
        </p:nvSpPr>
        <p:spPr>
          <a:xfrm>
            <a:off x="11384754" y="8270171"/>
            <a:ext cx="5711579" cy="672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3" name="Right Arrow 15"/>
          <p:cNvSpPr/>
          <p:nvPr/>
        </p:nvSpPr>
        <p:spPr>
          <a:xfrm rot="5400000">
            <a:off x="17918003" y="7354330"/>
            <a:ext cx="2392164" cy="672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4" name="Trapezium 8"/>
          <p:cNvSpPr/>
          <p:nvPr/>
        </p:nvSpPr>
        <p:spPr>
          <a:xfrm rot="5400000">
            <a:off x="5652123" y="6655967"/>
            <a:ext cx="3193393" cy="2092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538" y="0"/>
                </a:lnTo>
                <a:lnTo>
                  <a:pt x="18062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3C1FF">
              <a:alpha val="33092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5" name="Straight Arrow Connector 10"/>
          <p:cNvSpPr/>
          <p:nvPr/>
        </p:nvSpPr>
        <p:spPr>
          <a:xfrm>
            <a:off x="8325947" y="7751962"/>
            <a:ext cx="1046626" cy="1"/>
          </a:xfrm>
          <a:prstGeom prst="line">
            <a:avLst/>
          </a:prstGeom>
          <a:ln w="25400">
            <a:solidFill>
              <a:srgbClr val="000000">
                <a:alpha val="40000"/>
              </a:srgbClr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6" name="Rectangle 23"/>
          <p:cNvSpPr/>
          <p:nvPr/>
        </p:nvSpPr>
        <p:spPr>
          <a:xfrm>
            <a:off x="5751389" y="5917546"/>
            <a:ext cx="3004279" cy="3624286"/>
          </a:xfrm>
          <a:prstGeom prst="rect">
            <a:avLst/>
          </a:prstGeom>
          <a:ln w="25400">
            <a:solidFill>
              <a:srgbClr val="000000">
                <a:alpha val="40000"/>
              </a:srgbClr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87" name="Picture 30" descr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481" y="7491322"/>
            <a:ext cx="528569" cy="369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Picture 9" descr="Picture 9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6320011" y="7693366"/>
            <a:ext cx="1819752" cy="40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189" name="Google Shape;270;p34"/>
          <p:cNvSpPr txBox="1"/>
          <p:nvPr/>
        </p:nvSpPr>
        <p:spPr>
          <a:xfrm>
            <a:off x="6573357" y="6901958"/>
            <a:ext cx="1823847" cy="505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b="1" i="1">
                <a:solidFill>
                  <a:srgbClr val="004877">
                    <a:alpha val="36588"/>
                  </a:srgbClr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Encoder </a:t>
            </a:r>
          </a:p>
        </p:txBody>
      </p:sp>
      <p:sp>
        <p:nvSpPr>
          <p:cNvPr id="1190" name="Straight Arrow Connector 20"/>
          <p:cNvSpPr/>
          <p:nvPr/>
        </p:nvSpPr>
        <p:spPr>
          <a:xfrm>
            <a:off x="10061978" y="6004907"/>
            <a:ext cx="1" cy="1189135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91" name="Rectangle 38"/>
          <p:cNvSpPr/>
          <p:nvPr/>
        </p:nvSpPr>
        <p:spPr>
          <a:xfrm rot="5400000">
            <a:off x="9164364" y="4189328"/>
            <a:ext cx="2199627" cy="2283932"/>
          </a:xfrm>
          <a:prstGeom prst="rect">
            <a:avLst/>
          </a:prstGeom>
          <a:ln w="25400">
            <a:solidFill>
              <a:srgbClr val="000000"/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92" name="Picture 42" descr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4242" y="4920575"/>
            <a:ext cx="1981099" cy="481890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Straight Arrow Connector 46"/>
          <p:cNvSpPr/>
          <p:nvPr/>
        </p:nvSpPr>
        <p:spPr>
          <a:xfrm>
            <a:off x="10652171" y="7771407"/>
            <a:ext cx="1302366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94" name="Right Arrow 37"/>
          <p:cNvSpPr/>
          <p:nvPr/>
        </p:nvSpPr>
        <p:spPr>
          <a:xfrm rot="5400000">
            <a:off x="10507342" y="4934130"/>
            <a:ext cx="2426965" cy="6720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7195"/>
          </a:solidFill>
          <a:ln w="63500">
            <a:solidFill>
              <a:srgbClr val="000000">
                <a:alpha val="59817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95" name="Picture 39" descr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8870" y="3675843"/>
            <a:ext cx="1848238" cy="1936667"/>
          </a:xfrm>
          <a:prstGeom prst="rect">
            <a:avLst/>
          </a:prstGeom>
          <a:ln w="12700">
            <a:miter lim="400000"/>
          </a:ln>
        </p:spPr>
      </p:pic>
      <p:sp>
        <p:nvSpPr>
          <p:cNvPr id="1196" name="Google Shape;270;p34"/>
          <p:cNvSpPr txBox="1"/>
          <p:nvPr/>
        </p:nvSpPr>
        <p:spPr>
          <a:xfrm>
            <a:off x="9063125" y="3513749"/>
            <a:ext cx="3029680" cy="505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Sample from Prior</a:t>
            </a:r>
          </a:p>
        </p:txBody>
      </p:sp>
      <p:pic>
        <p:nvPicPr>
          <p:cNvPr id="1197" name="Picture 2" descr="Picture 2"/>
          <p:cNvPicPr>
            <a:picLocks noChangeAspect="1"/>
          </p:cNvPicPr>
          <p:nvPr/>
        </p:nvPicPr>
        <p:blipFill>
          <a:blip r:embed="rId9"/>
          <a:srcRect r="64988"/>
          <a:stretch>
            <a:fillRect/>
          </a:stretch>
        </p:blipFill>
        <p:spPr>
          <a:xfrm>
            <a:off x="18764312" y="4451927"/>
            <a:ext cx="681009" cy="353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Picture 3" descr="Picture 3"/>
          <p:cNvPicPr>
            <a:picLocks noChangeAspect="1"/>
          </p:cNvPicPr>
          <p:nvPr/>
        </p:nvPicPr>
        <p:blipFill>
          <a:blip r:embed="rId9"/>
          <a:srcRect l="34705" t="6117" r="30283"/>
          <a:stretch>
            <a:fillRect/>
          </a:stretch>
        </p:blipFill>
        <p:spPr>
          <a:xfrm>
            <a:off x="18885934" y="10779294"/>
            <a:ext cx="681009" cy="332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Picture 4" descr="Picture 4"/>
          <p:cNvPicPr>
            <a:picLocks noChangeAspect="1"/>
          </p:cNvPicPr>
          <p:nvPr/>
        </p:nvPicPr>
        <p:blipFill>
          <a:blip r:embed="rId10"/>
          <a:srcRect l="16972"/>
          <a:stretch>
            <a:fillRect/>
          </a:stretch>
        </p:blipFill>
        <p:spPr>
          <a:xfrm>
            <a:off x="19581900" y="10685567"/>
            <a:ext cx="2806499" cy="447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0" name="Picture 5" descr="Picture 5"/>
          <p:cNvPicPr>
            <a:picLocks noChangeAspect="1"/>
          </p:cNvPicPr>
          <p:nvPr/>
        </p:nvPicPr>
        <p:blipFill>
          <a:blip r:embed="rId11"/>
          <a:srcRect l="66540" r="16650"/>
          <a:stretch>
            <a:fillRect/>
          </a:stretch>
        </p:blipFill>
        <p:spPr>
          <a:xfrm>
            <a:off x="16975498" y="10043429"/>
            <a:ext cx="1754836" cy="1748983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02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03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04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05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06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07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208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09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10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11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12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13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14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15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16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17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18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19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20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1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222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3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4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5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6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27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8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29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1232" name="Optimiz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Optimization</a:t>
            </a:r>
          </a:p>
        </p:txBody>
      </p:sp>
      <p:sp>
        <p:nvSpPr>
          <p:cNvPr id="12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1236" name="Google Shape;428;p49"/>
          <p:cNvGrpSpPr/>
          <p:nvPr/>
        </p:nvGrpSpPr>
        <p:grpSpPr>
          <a:xfrm>
            <a:off x="6370987" y="5929203"/>
            <a:ext cx="11642026" cy="1857594"/>
            <a:chOff x="0" y="0"/>
            <a:chExt cx="11642025" cy="1857592"/>
          </a:xfrm>
        </p:grpSpPr>
        <p:sp>
          <p:nvSpPr>
            <p:cNvPr id="1234" name="Rounded Rectangle"/>
            <p:cNvSpPr/>
            <p:nvPr/>
          </p:nvSpPr>
          <p:spPr>
            <a:xfrm>
              <a:off x="0" y="0"/>
              <a:ext cx="11642026" cy="1857593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9525" cap="flat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lnSpc>
                  <a:spcPct val="115000"/>
                </a:lnSpc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35" name="How to learn all these steps end-to-end from data?"/>
            <p:cNvSpPr txBox="1"/>
            <p:nvPr/>
          </p:nvSpPr>
          <p:spPr>
            <a:xfrm>
              <a:off x="101055" y="75188"/>
              <a:ext cx="11439915" cy="1707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defTabSz="914400">
                <a:lnSpc>
                  <a:spcPct val="115000"/>
                </a:lnSpc>
                <a:defRPr sz="3500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How to learn all these steps end-to-end from data?</a:t>
              </a:r>
            </a:p>
          </p:txBody>
        </p:sp>
      </p:grpSp>
      <p:sp>
        <p:nvSpPr>
          <p:cNvPr id="1237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38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39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40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41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42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43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4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245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6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7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8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9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0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51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52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3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4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5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6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57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58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259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0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1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2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3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64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5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66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1269" name="Optimiz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Optimization</a:t>
            </a:r>
          </a:p>
        </p:txBody>
      </p:sp>
      <p:sp>
        <p:nvSpPr>
          <p:cNvPr id="1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pSp>
        <p:nvGrpSpPr>
          <p:cNvPr id="1310" name="Group"/>
          <p:cNvGrpSpPr/>
          <p:nvPr/>
        </p:nvGrpSpPr>
        <p:grpSpPr>
          <a:xfrm>
            <a:off x="6444010" y="2482484"/>
            <a:ext cx="16738235" cy="6377205"/>
            <a:chOff x="0" y="0"/>
            <a:chExt cx="16738233" cy="6377203"/>
          </a:xfrm>
        </p:grpSpPr>
        <p:sp>
          <p:nvSpPr>
            <p:cNvPr id="1271" name="Google Shape;270;p34"/>
            <p:cNvSpPr txBox="1"/>
            <p:nvPr/>
          </p:nvSpPr>
          <p:spPr>
            <a:xfrm>
              <a:off x="3340310" y="4481655"/>
              <a:ext cx="3170241" cy="562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Posterior Distribution</a:t>
              </a:r>
            </a:p>
          </p:txBody>
        </p:sp>
        <p:sp>
          <p:nvSpPr>
            <p:cNvPr id="1272" name="Rectangle 51"/>
            <p:cNvSpPr/>
            <p:nvPr/>
          </p:nvSpPr>
          <p:spPr>
            <a:xfrm>
              <a:off x="6173639" y="705135"/>
              <a:ext cx="1618008" cy="808282"/>
            </a:xfrm>
            <a:prstGeom prst="rect">
              <a:avLst/>
            </a:prstGeom>
            <a:solidFill>
              <a:srgbClr val="E77195">
                <a:alpha val="447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3" name="Rectangle 19"/>
            <p:cNvSpPr/>
            <p:nvPr/>
          </p:nvSpPr>
          <p:spPr>
            <a:xfrm>
              <a:off x="8426260" y="2749310"/>
              <a:ext cx="1417009" cy="845445"/>
            </a:xfrm>
            <a:prstGeom prst="rect">
              <a:avLst/>
            </a:prstGeom>
            <a:solidFill>
              <a:srgbClr val="92D05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4" name="Rectangle 21"/>
            <p:cNvSpPr/>
            <p:nvPr/>
          </p:nvSpPr>
          <p:spPr>
            <a:xfrm>
              <a:off x="7966036" y="2260435"/>
              <a:ext cx="3706021" cy="1845314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5" name="Straight Arrow Connector 22"/>
            <p:cNvSpPr/>
            <p:nvPr/>
          </p:nvSpPr>
          <p:spPr>
            <a:xfrm>
              <a:off x="10006770" y="3184069"/>
              <a:ext cx="6661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6" name="Straight Arrow Connector 24"/>
            <p:cNvSpPr/>
            <p:nvPr/>
          </p:nvSpPr>
          <p:spPr>
            <a:xfrm>
              <a:off x="11426809" y="3184069"/>
              <a:ext cx="92347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77" name="Picture 25" descr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64091" y="2942090"/>
              <a:ext cx="453712" cy="4839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8" name="Picture 26" descr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5825" y="2942719"/>
              <a:ext cx="479668" cy="492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9" name="Rectangle 27"/>
            <p:cNvSpPr/>
            <p:nvPr/>
          </p:nvSpPr>
          <p:spPr>
            <a:xfrm>
              <a:off x="12410837" y="2459192"/>
              <a:ext cx="968896" cy="1449753"/>
            </a:xfrm>
            <a:prstGeom prst="rect">
              <a:avLst/>
            </a:prstGeom>
            <a:solidFill>
              <a:srgbClr val="FFC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80" name="Picture 29" descr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14813" y="2963656"/>
              <a:ext cx="554891" cy="4736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1" name="Straight Arrow Connector 45"/>
            <p:cNvSpPr/>
            <p:nvPr/>
          </p:nvSpPr>
          <p:spPr>
            <a:xfrm>
              <a:off x="12850982" y="1670643"/>
              <a:ext cx="1" cy="626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2" name="Straight Arrow Connector 49"/>
            <p:cNvSpPr/>
            <p:nvPr/>
          </p:nvSpPr>
          <p:spPr>
            <a:xfrm>
              <a:off x="12903568" y="4071840"/>
              <a:ext cx="1" cy="626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3" name="Rectangle 52"/>
            <p:cNvSpPr/>
            <p:nvPr/>
          </p:nvSpPr>
          <p:spPr>
            <a:xfrm>
              <a:off x="12180550" y="1878112"/>
              <a:ext cx="1397145" cy="2603544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4" name="Google Shape;270;p34"/>
            <p:cNvSpPr txBox="1"/>
            <p:nvPr/>
          </p:nvSpPr>
          <p:spPr>
            <a:xfrm>
              <a:off x="7930474" y="4078516"/>
              <a:ext cx="2539597" cy="712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HyperNetwork</a:t>
              </a:r>
            </a:p>
          </p:txBody>
        </p:sp>
        <p:sp>
          <p:nvSpPr>
            <p:cNvPr id="1285" name="Google Shape;270;p34"/>
            <p:cNvSpPr txBox="1"/>
            <p:nvPr/>
          </p:nvSpPr>
          <p:spPr>
            <a:xfrm>
              <a:off x="13567993" y="4030342"/>
              <a:ext cx="3170241" cy="6067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Data Generator</a:t>
              </a:r>
            </a:p>
          </p:txBody>
        </p:sp>
        <p:sp>
          <p:nvSpPr>
            <p:cNvPr id="1286" name="Right Arrow 13"/>
            <p:cNvSpPr/>
            <p:nvPr/>
          </p:nvSpPr>
          <p:spPr>
            <a:xfrm>
              <a:off x="7852427" y="3590262"/>
              <a:ext cx="4463344" cy="5251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 w="63500" cap="flat">
              <a:solidFill>
                <a:srgbClr val="000000">
                  <a:alpha val="55000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7" name="Oval 14"/>
            <p:cNvSpPr txBox="1"/>
            <p:nvPr/>
          </p:nvSpPr>
          <p:spPr>
            <a:xfrm>
              <a:off x="11428741" y="4221533"/>
              <a:ext cx="140055" cy="1671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288" name="Right Arrow 15"/>
            <p:cNvSpPr/>
            <p:nvPr/>
          </p:nvSpPr>
          <p:spPr>
            <a:xfrm rot="5400000">
              <a:off x="12957871" y="2874573"/>
              <a:ext cx="1869369" cy="5251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63500" cap="flat">
              <a:solidFill>
                <a:srgbClr val="000000">
                  <a:alpha val="55000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9" name="Trapezium 8"/>
            <p:cNvSpPr/>
            <p:nvPr/>
          </p:nvSpPr>
          <p:spPr>
            <a:xfrm rot="5400000">
              <a:off x="3372632" y="2328833"/>
              <a:ext cx="2495494" cy="1635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538" y="0"/>
                  </a:lnTo>
                  <a:lnTo>
                    <a:pt x="180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3C1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0" name="Straight Arrow Connector 10"/>
            <p:cNvSpPr/>
            <p:nvPr/>
          </p:nvSpPr>
          <p:spPr>
            <a:xfrm>
              <a:off x="5462106" y="3185305"/>
              <a:ext cx="81789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91" name="Picture 11" descr="Picture 11"/>
            <p:cNvPicPr>
              <a:picLocks noChangeAspect="1"/>
            </p:cNvPicPr>
            <p:nvPr/>
          </p:nvPicPr>
          <p:blipFill>
            <a:blip r:embed="rId5"/>
            <a:srcRect r="64988"/>
            <a:stretch>
              <a:fillRect/>
            </a:stretch>
          </p:blipFill>
          <p:spPr>
            <a:xfrm>
              <a:off x="435009" y="3884010"/>
              <a:ext cx="673219" cy="349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2" name="Picture 12" descr="Picture 12"/>
            <p:cNvPicPr>
              <a:picLocks noChangeAspect="1"/>
            </p:cNvPicPr>
            <p:nvPr/>
          </p:nvPicPr>
          <p:blipFill>
            <a:blip r:embed="rId5"/>
            <a:srcRect l="34705" t="6116" r="30283"/>
            <a:stretch>
              <a:fillRect/>
            </a:stretch>
          </p:blipFill>
          <p:spPr>
            <a:xfrm>
              <a:off x="1841866" y="3898608"/>
              <a:ext cx="673219" cy="328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3" name="Rectangle 23"/>
            <p:cNvSpPr/>
            <p:nvPr/>
          </p:nvSpPr>
          <p:spPr>
            <a:xfrm>
              <a:off x="3450204" y="1751791"/>
              <a:ext cx="2347711" cy="283221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4" name="Straight Arrow Connector 28"/>
            <p:cNvSpPr/>
            <p:nvPr/>
          </p:nvSpPr>
          <p:spPr>
            <a:xfrm>
              <a:off x="3009594" y="3184069"/>
              <a:ext cx="76906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95" name="Picture 30" descr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4548" y="2981626"/>
              <a:ext cx="413053" cy="2891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6" name="Right Arrow 31"/>
            <p:cNvSpPr/>
            <p:nvPr/>
          </p:nvSpPr>
          <p:spPr>
            <a:xfrm>
              <a:off x="3009593" y="4001750"/>
              <a:ext cx="3614956" cy="5251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3C1FF"/>
            </a:solidFill>
            <a:ln w="63500" cap="flat">
              <a:solidFill>
                <a:srgbClr val="000000">
                  <a:alpha val="59817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97" name="Picture 33" descr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4397" y="2377217"/>
              <a:ext cx="1381819" cy="13818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8" name="Picture 36" descr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338475"/>
              <a:ext cx="1444315" cy="151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9" name="Picture 39" descr="Picture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2079" y="4995385"/>
              <a:ext cx="1381819" cy="13818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0" name="Picture 41" descr="Picture 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80550" y="0"/>
              <a:ext cx="1444315" cy="151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1" name="Picture 3" descr="Picture 3"/>
            <p:cNvPicPr>
              <a:picLocks noChangeAspect="1"/>
            </p:cNvPicPr>
            <p:nvPr/>
          </p:nvPicPr>
          <p:blipFill>
            <a:blip r:embed="rId5"/>
            <a:srcRect r="64988"/>
            <a:stretch>
              <a:fillRect/>
            </a:stretch>
          </p:blipFill>
          <p:spPr>
            <a:xfrm>
              <a:off x="13818176" y="571871"/>
              <a:ext cx="673219" cy="349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2" name="Picture 9" descr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4558" y="3139515"/>
              <a:ext cx="1422055" cy="3169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3" name="Google Shape;270;p34"/>
            <p:cNvSpPr txBox="1"/>
            <p:nvPr/>
          </p:nvSpPr>
          <p:spPr>
            <a:xfrm>
              <a:off x="4104444" y="2411695"/>
              <a:ext cx="1425255" cy="508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b="1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Encoder </a:t>
              </a:r>
            </a:p>
          </p:txBody>
        </p:sp>
        <p:sp>
          <p:nvSpPr>
            <p:cNvPr id="1304" name="Straight Arrow Connector 20"/>
            <p:cNvSpPr/>
            <p:nvPr/>
          </p:nvSpPr>
          <p:spPr>
            <a:xfrm>
              <a:off x="6894708" y="1832141"/>
              <a:ext cx="1" cy="929255"/>
            </a:xfrm>
            <a:prstGeom prst="line">
              <a:avLst/>
            </a:prstGeom>
            <a:noFill/>
            <a:ln w="25400" cap="flat">
              <a:solidFill>
                <a:srgbClr val="000000">
                  <a:alpha val="12774"/>
                </a:srgbClr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5" name="Rectangle 38"/>
            <p:cNvSpPr/>
            <p:nvPr/>
          </p:nvSpPr>
          <p:spPr>
            <a:xfrm rot="5400000">
              <a:off x="6117291" y="401265"/>
              <a:ext cx="1718910" cy="1784791"/>
            </a:xfrm>
            <a:prstGeom prst="rect">
              <a:avLst/>
            </a:prstGeom>
            <a:noFill/>
            <a:ln w="25400" cap="flat">
              <a:solidFill>
                <a:srgbClr val="000000">
                  <a:alpha val="12774"/>
                </a:srgbClr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306" name="Picture 42" descr="Picture 42"/>
            <p:cNvPicPr>
              <a:picLocks noChangeAspect="1"/>
            </p:cNvPicPr>
            <p:nvPr/>
          </p:nvPicPr>
          <p:blipFill>
            <a:blip r:embed="rId10">
              <a:alphaModFix amt="40000"/>
            </a:blip>
            <a:stretch>
              <a:fillRect/>
            </a:stretch>
          </p:blipFill>
          <p:spPr>
            <a:xfrm>
              <a:off x="6234414" y="972703"/>
              <a:ext cx="1548141" cy="37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7" name="Straight Arrow Connector 46"/>
            <p:cNvSpPr/>
            <p:nvPr/>
          </p:nvSpPr>
          <p:spPr>
            <a:xfrm>
              <a:off x="7279947" y="3200499"/>
              <a:ext cx="101774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308" name="Picture 2" descr="Picture 2"/>
            <p:cNvPicPr>
              <a:picLocks noChangeAspect="1"/>
            </p:cNvPicPr>
            <p:nvPr/>
          </p:nvPicPr>
          <p:blipFill>
            <a:blip r:embed="rId5"/>
            <a:srcRect l="34705" t="6117" r="30283"/>
            <a:stretch>
              <a:fillRect/>
            </a:stretch>
          </p:blipFill>
          <p:spPr>
            <a:xfrm>
              <a:off x="13659618" y="5576439"/>
              <a:ext cx="532178" cy="259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9" name="Picture 5" descr="Picture 5"/>
            <p:cNvPicPr>
              <a:picLocks noChangeAspect="1"/>
            </p:cNvPicPr>
            <p:nvPr/>
          </p:nvPicPr>
          <p:blipFill>
            <a:blip r:embed="rId11"/>
            <a:srcRect l="16972"/>
            <a:stretch>
              <a:fillRect/>
            </a:stretch>
          </p:blipFill>
          <p:spPr>
            <a:xfrm>
              <a:off x="14090841" y="5551948"/>
              <a:ext cx="2193154" cy="349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25" name="Group"/>
          <p:cNvGrpSpPr/>
          <p:nvPr/>
        </p:nvGrpSpPr>
        <p:grpSpPr>
          <a:xfrm>
            <a:off x="3291690" y="9763563"/>
            <a:ext cx="17800620" cy="2176900"/>
            <a:chOff x="0" y="0"/>
            <a:chExt cx="17800618" cy="2176898"/>
          </a:xfrm>
        </p:grpSpPr>
        <p:grpSp>
          <p:nvGrpSpPr>
            <p:cNvPr id="1313" name="Google Shape;428;p49"/>
            <p:cNvGrpSpPr/>
            <p:nvPr/>
          </p:nvGrpSpPr>
          <p:grpSpPr>
            <a:xfrm>
              <a:off x="0" y="2"/>
              <a:ext cx="5660859" cy="2176897"/>
              <a:chOff x="0" y="0"/>
              <a:chExt cx="5660858" cy="2176895"/>
            </a:xfrm>
          </p:grpSpPr>
          <p:sp>
            <p:nvSpPr>
              <p:cNvPr id="1311" name="Rounded Rectangle"/>
              <p:cNvSpPr/>
              <p:nvPr/>
            </p:nvSpPr>
            <p:spPr>
              <a:xfrm>
                <a:off x="0" y="0"/>
                <a:ext cx="5660859" cy="2176896"/>
              </a:xfrm>
              <a:prstGeom prst="roundRect">
                <a:avLst>
                  <a:gd name="adj" fmla="val 16667"/>
                </a:avLst>
              </a:prstGeom>
              <a:solidFill>
                <a:srgbClr val="E6E6E6"/>
              </a:solidFill>
              <a:ln w="25400" cap="flat">
                <a:solidFill>
                  <a:srgbClr val="B7B7B7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spcBef>
                    <a:spcPts val="1600"/>
                  </a:spcBef>
                  <a:defRPr sz="26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pPr>
                <a:endParaRPr/>
              </a:p>
            </p:txBody>
          </p:sp>
          <p:sp>
            <p:nvSpPr>
              <p:cNvPr id="1312" name="Generative model:"/>
              <p:cNvSpPr txBox="1"/>
              <p:nvPr/>
            </p:nvSpPr>
            <p:spPr>
              <a:xfrm>
                <a:off x="118799" y="599728"/>
                <a:ext cx="5182699" cy="977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2438400">
                  <a:spcBef>
                    <a:spcPts val="1600"/>
                  </a:spcBef>
                  <a:defRPr sz="26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</a:lstStyle>
              <a:p>
                <a:r>
                  <a:t>Generative model:</a:t>
                </a:r>
              </a:p>
            </p:txBody>
          </p:sp>
        </p:grpSp>
        <p:pic>
          <p:nvPicPr>
            <p:cNvPr id="1314" name="Picture 295" descr="Picture 29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8514" y="1240163"/>
              <a:ext cx="5353331" cy="392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7" name="Google Shape;428;p49"/>
            <p:cNvGrpSpPr/>
            <p:nvPr/>
          </p:nvGrpSpPr>
          <p:grpSpPr>
            <a:xfrm>
              <a:off x="6293949" y="0"/>
              <a:ext cx="5439674" cy="2176896"/>
              <a:chOff x="0" y="0"/>
              <a:chExt cx="5439673" cy="2176895"/>
            </a:xfrm>
          </p:grpSpPr>
          <p:sp>
            <p:nvSpPr>
              <p:cNvPr id="1315" name="Rounded Rectangle"/>
              <p:cNvSpPr/>
              <p:nvPr/>
            </p:nvSpPr>
            <p:spPr>
              <a:xfrm>
                <a:off x="0" y="0"/>
                <a:ext cx="5439674" cy="2176896"/>
              </a:xfrm>
              <a:prstGeom prst="roundRect">
                <a:avLst>
                  <a:gd name="adj" fmla="val 16667"/>
                </a:avLst>
              </a:prstGeom>
              <a:solidFill>
                <a:srgbClr val="E77195">
                  <a:alpha val="79508"/>
                </a:srgbClr>
              </a:solidFill>
              <a:ln w="25400" cap="flat">
                <a:solidFill>
                  <a:srgbClr val="B7B7B7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spcBef>
                    <a:spcPts val="1600"/>
                  </a:spcBef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16" name="Aim: Learning latent variables z given data (intractable) objective)"/>
              <p:cNvSpPr txBox="1"/>
              <p:nvPr/>
            </p:nvSpPr>
            <p:spPr>
              <a:xfrm>
                <a:off x="118798" y="169759"/>
                <a:ext cx="5202074" cy="12580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43799" tIns="243799" rIns="243799" bIns="243799" numCol="1" anchor="ctr">
                <a:noAutofit/>
              </a:bodyPr>
              <a:lstStyle>
                <a:lvl1pPr defTabSz="2438400">
                  <a:spcBef>
                    <a:spcPts val="1600"/>
                  </a:spcBef>
                  <a:defRPr sz="26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</a:lstStyle>
              <a:p>
                <a:r>
                  <a:t>Aim: Learning latent variables z given data (intractable) objective)</a:t>
                </a:r>
              </a:p>
            </p:txBody>
          </p:sp>
        </p:grpSp>
        <p:grpSp>
          <p:nvGrpSpPr>
            <p:cNvPr id="1320" name="Google Shape;428;p49"/>
            <p:cNvGrpSpPr/>
            <p:nvPr/>
          </p:nvGrpSpPr>
          <p:grpSpPr>
            <a:xfrm>
              <a:off x="12430704" y="0"/>
              <a:ext cx="5369915" cy="2176896"/>
              <a:chOff x="0" y="0"/>
              <a:chExt cx="5369914" cy="2176895"/>
            </a:xfrm>
          </p:grpSpPr>
          <p:sp>
            <p:nvSpPr>
              <p:cNvPr id="1318" name="Rounded Rectangle"/>
              <p:cNvSpPr/>
              <p:nvPr/>
            </p:nvSpPr>
            <p:spPr>
              <a:xfrm>
                <a:off x="0" y="0"/>
                <a:ext cx="5369915" cy="2176896"/>
              </a:xfrm>
              <a:prstGeom prst="roundRect">
                <a:avLst>
                  <a:gd name="adj" fmla="val 16667"/>
                </a:avLst>
              </a:prstGeom>
              <a:solidFill>
                <a:srgbClr val="00B050">
                  <a:alpha val="79508"/>
                </a:srgbClr>
              </a:solidFill>
              <a:ln w="25400" cap="flat">
                <a:solidFill>
                  <a:srgbClr val="B7B7B7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spcBef>
                    <a:spcPts val="1600"/>
                  </a:spcBef>
                  <a:defRPr sz="26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pPr>
                <a:endParaRPr/>
              </a:p>
            </p:txBody>
          </p:sp>
          <p:sp>
            <p:nvSpPr>
              <p:cNvPr id="1319" name="How: Learn an approximation"/>
              <p:cNvSpPr txBox="1"/>
              <p:nvPr/>
            </p:nvSpPr>
            <p:spPr>
              <a:xfrm>
                <a:off x="118798" y="359167"/>
                <a:ext cx="5132318" cy="1458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43799" tIns="243799" rIns="243799" bIns="243799" numCol="1" anchor="ctr">
                <a:noAutofit/>
              </a:bodyPr>
              <a:lstStyle>
                <a:lvl1pPr defTabSz="2438400">
                  <a:spcBef>
                    <a:spcPts val="1600"/>
                  </a:spcBef>
                  <a:defRPr sz="26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</a:lstStyle>
              <a:p>
                <a:r>
                  <a:t>How: Learn an approximation</a:t>
                </a:r>
              </a:p>
            </p:txBody>
          </p:sp>
        </p:grpSp>
        <p:sp>
          <p:nvSpPr>
            <p:cNvPr id="1321" name="Straight Arrow Connector 16"/>
            <p:cNvSpPr/>
            <p:nvPr/>
          </p:nvSpPr>
          <p:spPr>
            <a:xfrm>
              <a:off x="11751056" y="1124116"/>
              <a:ext cx="5927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322" name="Picture 17" descr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04864" y="1484423"/>
              <a:ext cx="1951653" cy="4457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3" name="Picture 18" descr="Picture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842315" y="1207424"/>
              <a:ext cx="4546693" cy="458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4" name="Straight Arrow Connector 19"/>
            <p:cNvSpPr/>
            <p:nvPr/>
          </p:nvSpPr>
          <p:spPr>
            <a:xfrm>
              <a:off x="5701178" y="1124116"/>
              <a:ext cx="5927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326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27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28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29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30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31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32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3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334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5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6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7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38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39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40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41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2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3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4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5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6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47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348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49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50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51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52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3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54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5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1358" name="Optimiz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Optimization</a:t>
            </a:r>
          </a:p>
        </p:txBody>
      </p:sp>
      <p:sp>
        <p:nvSpPr>
          <p:cNvPr id="13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76553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27</a:t>
            </a:fld>
            <a:endParaRPr/>
          </a:p>
        </p:txBody>
      </p:sp>
      <p:grpSp>
        <p:nvGrpSpPr>
          <p:cNvPr id="1380" name="Group"/>
          <p:cNvGrpSpPr/>
          <p:nvPr/>
        </p:nvGrpSpPr>
        <p:grpSpPr>
          <a:xfrm>
            <a:off x="3612098" y="4009125"/>
            <a:ext cx="17286754" cy="8396449"/>
            <a:chOff x="-520627" y="-70002"/>
            <a:chExt cx="17286752" cy="8396447"/>
          </a:xfrm>
        </p:grpSpPr>
        <p:grpSp>
          <p:nvGrpSpPr>
            <p:cNvPr id="1362" name="Google Shape;428;p49"/>
            <p:cNvGrpSpPr/>
            <p:nvPr/>
          </p:nvGrpSpPr>
          <p:grpSpPr>
            <a:xfrm>
              <a:off x="-520628" y="-70003"/>
              <a:ext cx="17159804" cy="1153637"/>
              <a:chOff x="0" y="0"/>
              <a:chExt cx="17159802" cy="1153635"/>
            </a:xfrm>
          </p:grpSpPr>
          <p:sp>
            <p:nvSpPr>
              <p:cNvPr id="1360" name="Rounded Rectangle"/>
              <p:cNvSpPr/>
              <p:nvPr/>
            </p:nvSpPr>
            <p:spPr>
              <a:xfrm>
                <a:off x="0" y="0"/>
                <a:ext cx="17159803" cy="1153636"/>
              </a:xfrm>
              <a:prstGeom prst="roundRect">
                <a:avLst>
                  <a:gd name="adj" fmla="val 16667"/>
                </a:avLst>
              </a:prstGeom>
              <a:solidFill>
                <a:srgbClr val="E6E6E6"/>
              </a:solidFill>
              <a:ln w="25400" cap="flat">
                <a:solidFill>
                  <a:srgbClr val="B7B7B7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algn="l" defTabSz="24384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61" name="For a single data sample"/>
              <p:cNvSpPr txBox="1"/>
              <p:nvPr/>
            </p:nvSpPr>
            <p:spPr>
              <a:xfrm>
                <a:off x="67913" y="133822"/>
                <a:ext cx="17023976" cy="885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43799" tIns="243799" rIns="243799" bIns="243799" numCol="1" anchor="ctr">
                <a:noAutofit/>
              </a:bodyPr>
              <a:lstStyle>
                <a:lvl1pPr marL="457200" indent="-457200" algn="l" defTabSz="2438400">
                  <a:buClr>
                    <a:srgbClr val="000000"/>
                  </a:buClr>
                  <a:buSzPct val="100000"/>
                  <a:buFont typeface="Arial"/>
                  <a:buChar char="•"/>
                  <a:defRPr sz="32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</a:lstStyle>
              <a:p>
                <a:r>
                  <a:t>For a single data sample</a:t>
                </a:r>
              </a:p>
            </p:txBody>
          </p:sp>
        </p:grpSp>
        <p:grpSp>
          <p:nvGrpSpPr>
            <p:cNvPr id="1365" name="Google Shape;428;p49"/>
            <p:cNvGrpSpPr/>
            <p:nvPr/>
          </p:nvGrpSpPr>
          <p:grpSpPr>
            <a:xfrm>
              <a:off x="-391575" y="3634388"/>
              <a:ext cx="17157701" cy="1157072"/>
              <a:chOff x="0" y="0"/>
              <a:chExt cx="17157700" cy="1157071"/>
            </a:xfrm>
          </p:grpSpPr>
          <p:sp>
            <p:nvSpPr>
              <p:cNvPr id="1363" name="Rounded Rectangle"/>
              <p:cNvSpPr/>
              <p:nvPr/>
            </p:nvSpPr>
            <p:spPr>
              <a:xfrm>
                <a:off x="0" y="0"/>
                <a:ext cx="17157700" cy="1157072"/>
              </a:xfrm>
              <a:prstGeom prst="roundRect">
                <a:avLst>
                  <a:gd name="adj" fmla="val 16667"/>
                </a:avLst>
              </a:prstGeom>
              <a:solidFill>
                <a:srgbClr val="E6E6E6"/>
              </a:solidFill>
              <a:ln w="25400" cap="flat">
                <a:solidFill>
                  <a:srgbClr val="B7B7B7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algn="l" defTabSz="24384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64" name="For all samples in our dataset"/>
              <p:cNvSpPr txBox="1"/>
              <p:nvPr/>
            </p:nvSpPr>
            <p:spPr>
              <a:xfrm>
                <a:off x="68079" y="135594"/>
                <a:ext cx="17021542" cy="885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43799" tIns="243799" rIns="243799" bIns="243799" numCol="1" anchor="ctr">
                <a:noAutofit/>
              </a:bodyPr>
              <a:lstStyle>
                <a:lvl1pPr marL="457200" indent="-457200" algn="l" defTabSz="2438400">
                  <a:buClr>
                    <a:srgbClr val="000000"/>
                  </a:buClr>
                  <a:buSzPct val="100000"/>
                  <a:buFont typeface="Arial"/>
                  <a:buChar char="•"/>
                  <a:defRPr sz="32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</a:lstStyle>
              <a:p>
                <a:r>
                  <a:t>For all samples in our dataset</a:t>
                </a:r>
              </a:p>
            </p:txBody>
          </p:sp>
        </p:grpSp>
        <p:pic>
          <p:nvPicPr>
            <p:cNvPr id="1366" name="Picture 19" descr="Picture 19"/>
            <p:cNvPicPr>
              <a:picLocks noChangeAspect="1"/>
            </p:cNvPicPr>
            <p:nvPr/>
          </p:nvPicPr>
          <p:blipFill>
            <a:blip r:embed="rId2"/>
            <a:srcRect r="74126"/>
            <a:stretch>
              <a:fillRect/>
            </a:stretch>
          </p:blipFill>
          <p:spPr>
            <a:xfrm>
              <a:off x="3107341" y="5668343"/>
              <a:ext cx="4600092" cy="11445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7" name="Picture 21" descr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7815" y="1791169"/>
              <a:ext cx="14111373" cy="626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8" name="Picture 24" descr="Picture 2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36605" y="298710"/>
              <a:ext cx="1494704" cy="512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9" name="Picture 25" descr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4888" y="3849907"/>
              <a:ext cx="3937227" cy="8145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0" name="Rectangle 2"/>
            <p:cNvSpPr/>
            <p:nvPr/>
          </p:nvSpPr>
          <p:spPr>
            <a:xfrm>
              <a:off x="4702717" y="1533038"/>
              <a:ext cx="5856590" cy="950745"/>
            </a:xfrm>
            <a:prstGeom prst="rect">
              <a:avLst/>
            </a:prstGeom>
            <a:noFill/>
            <a:ln w="63500" cap="flat">
              <a:solidFill>
                <a:srgbClr val="92193D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1" name="Rectangle 3"/>
            <p:cNvSpPr/>
            <p:nvPr/>
          </p:nvSpPr>
          <p:spPr>
            <a:xfrm>
              <a:off x="10977636" y="1533038"/>
              <a:ext cx="4368884" cy="950745"/>
            </a:xfrm>
            <a:prstGeom prst="rect">
              <a:avLst/>
            </a:prstGeom>
            <a:noFill/>
            <a:ln w="63500" cap="flat">
              <a:solidFill>
                <a:srgbClr val="92193D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2" name="TextBox 4"/>
            <p:cNvSpPr txBox="1"/>
            <p:nvPr/>
          </p:nvSpPr>
          <p:spPr>
            <a:xfrm>
              <a:off x="6339971" y="2494288"/>
              <a:ext cx="3747059" cy="67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Reconstruction</a:t>
              </a:r>
            </a:p>
          </p:txBody>
        </p:sp>
        <p:sp>
          <p:nvSpPr>
            <p:cNvPr id="1373" name="TextBox 5"/>
            <p:cNvSpPr txBox="1"/>
            <p:nvPr/>
          </p:nvSpPr>
          <p:spPr>
            <a:xfrm>
              <a:off x="12001945" y="2494288"/>
              <a:ext cx="3747059" cy="67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Regularization</a:t>
              </a:r>
            </a:p>
          </p:txBody>
        </p:sp>
        <p:pic>
          <p:nvPicPr>
            <p:cNvPr id="1374" name="Picture 2" descr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3298" y="4936901"/>
              <a:ext cx="5336112" cy="3389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5" name="Oval 6"/>
            <p:cNvSpPr/>
            <p:nvPr/>
          </p:nvSpPr>
          <p:spPr>
            <a:xfrm>
              <a:off x="11013719" y="7276348"/>
              <a:ext cx="123523" cy="123523"/>
            </a:xfrm>
            <a:prstGeom prst="ellipse">
              <a:avLst/>
            </a:prstGeom>
            <a:solidFill>
              <a:srgbClr val="000000"/>
            </a:solidFill>
            <a:ln w="635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6" name="Straight Arrow Connector 8"/>
            <p:cNvSpPr/>
            <p:nvPr/>
          </p:nvSpPr>
          <p:spPr>
            <a:xfrm flipH="1" flipV="1">
              <a:off x="11527983" y="5597359"/>
              <a:ext cx="109650" cy="206220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1379" name="Picture 11"/>
            <p:cNvGrpSpPr/>
            <p:nvPr/>
          </p:nvGrpSpPr>
          <p:grpSpPr>
            <a:xfrm>
              <a:off x="14262845" y="1795744"/>
              <a:ext cx="923815" cy="403506"/>
              <a:chOff x="0" y="0"/>
              <a:chExt cx="923813" cy="403505"/>
            </a:xfrm>
          </p:grpSpPr>
          <p:sp>
            <p:nvSpPr>
              <p:cNvPr id="1377" name="Rectangle"/>
              <p:cNvSpPr/>
              <p:nvPr/>
            </p:nvSpPr>
            <p:spPr>
              <a:xfrm>
                <a:off x="0" y="0"/>
                <a:ext cx="923814" cy="40350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algn="l" defTabSz="24384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pic>
            <p:nvPicPr>
              <p:cNvPr id="1378" name="image73.pdf" descr="image73.pd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923814" cy="403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81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2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3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4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5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6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7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88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389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90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91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92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93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4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95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96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7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8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9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0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1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02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403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04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05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06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07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8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09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0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1413" name="Straight Arrow Connector 7"/>
          <p:cNvSpPr/>
          <p:nvPr/>
        </p:nvSpPr>
        <p:spPr>
          <a:xfrm>
            <a:off x="5715466" y="8969153"/>
            <a:ext cx="540231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416" name="Google Shape;428;p49"/>
          <p:cNvGrpSpPr/>
          <p:nvPr/>
        </p:nvGrpSpPr>
        <p:grpSpPr>
          <a:xfrm>
            <a:off x="12386388" y="7977164"/>
            <a:ext cx="5445828" cy="2179359"/>
            <a:chOff x="0" y="0"/>
            <a:chExt cx="5445826" cy="2179358"/>
          </a:xfrm>
        </p:grpSpPr>
        <p:sp>
          <p:nvSpPr>
            <p:cNvPr id="1414" name="Rounded Rectangle"/>
            <p:cNvSpPr/>
            <p:nvPr/>
          </p:nvSpPr>
          <p:spPr>
            <a:xfrm>
              <a:off x="0" y="0"/>
              <a:ext cx="5445827" cy="2179359"/>
            </a:xfrm>
            <a:prstGeom prst="roundRect">
              <a:avLst>
                <a:gd name="adj" fmla="val 16667"/>
              </a:avLst>
            </a:prstGeom>
            <a:solidFill>
              <a:srgbClr val="E77195">
                <a:alpha val="91354"/>
              </a:srgbClr>
            </a:solidFill>
            <a:ln w="25400" cap="flat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spcBef>
                  <a:spcPts val="1600"/>
                </a:spcBef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5" name="Problem:…"/>
            <p:cNvSpPr txBox="1"/>
            <p:nvPr/>
          </p:nvSpPr>
          <p:spPr>
            <a:xfrm>
              <a:off x="118933" y="165119"/>
              <a:ext cx="5207959" cy="1849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3799" tIns="243799" rIns="243799" bIns="243799" numCol="1" anchor="ctr">
              <a:noAutofit/>
            </a:bodyPr>
            <a:lstStyle/>
            <a:p>
              <a:pPr defTabSz="2438400">
                <a:spcBef>
                  <a:spcPts val="1600"/>
                </a:spcBef>
                <a:defRPr sz="2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r>
                <a:t>Problem:</a:t>
              </a:r>
            </a:p>
            <a:p>
              <a:pPr defTabSz="2438400">
                <a:spcBef>
                  <a:spcPts val="1600"/>
                </a:spcBef>
                <a:defRPr sz="2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r>
                <a:t>If the prior is too simple, it hinders generation quality.</a:t>
              </a:r>
            </a:p>
          </p:txBody>
        </p:sp>
      </p:grpSp>
      <p:sp>
        <p:nvSpPr>
          <p:cNvPr id="1417" name="Straight Arrow Connector 17"/>
          <p:cNvSpPr/>
          <p:nvPr/>
        </p:nvSpPr>
        <p:spPr>
          <a:xfrm>
            <a:off x="11848917" y="9001644"/>
            <a:ext cx="540230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18" name="Straight Arrow Connector 19"/>
          <p:cNvSpPr/>
          <p:nvPr/>
        </p:nvSpPr>
        <p:spPr>
          <a:xfrm>
            <a:off x="17866529" y="9001644"/>
            <a:ext cx="540231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423" name="Group"/>
          <p:cNvGrpSpPr/>
          <p:nvPr/>
        </p:nvGrpSpPr>
        <p:grpSpPr>
          <a:xfrm>
            <a:off x="18441072" y="7977164"/>
            <a:ext cx="4893950" cy="1983946"/>
            <a:chOff x="0" y="0"/>
            <a:chExt cx="4893948" cy="1983945"/>
          </a:xfrm>
        </p:grpSpPr>
        <p:grpSp>
          <p:nvGrpSpPr>
            <p:cNvPr id="1421" name="Google Shape;428;p49"/>
            <p:cNvGrpSpPr/>
            <p:nvPr/>
          </p:nvGrpSpPr>
          <p:grpSpPr>
            <a:xfrm>
              <a:off x="0" y="0"/>
              <a:ext cx="4893949" cy="1983946"/>
              <a:chOff x="0" y="0"/>
              <a:chExt cx="4893948" cy="1983945"/>
            </a:xfrm>
          </p:grpSpPr>
          <p:sp>
            <p:nvSpPr>
              <p:cNvPr id="1419" name="Rounded Rectangle"/>
              <p:cNvSpPr/>
              <p:nvPr/>
            </p:nvSpPr>
            <p:spPr>
              <a:xfrm>
                <a:off x="0" y="0"/>
                <a:ext cx="4893949" cy="1983946"/>
              </a:xfrm>
              <a:prstGeom prst="roundRect">
                <a:avLst>
                  <a:gd name="adj" fmla="val 16667"/>
                </a:avLst>
              </a:prstGeom>
              <a:solidFill>
                <a:srgbClr val="00B050">
                  <a:alpha val="91354"/>
                </a:srgbClr>
              </a:solidFill>
              <a:ln w="25400" cap="flat">
                <a:solidFill>
                  <a:srgbClr val="B7B7B7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spcBef>
                    <a:spcPts val="1600"/>
                  </a:spcBef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420" name="Solution:…"/>
              <p:cNvSpPr txBox="1"/>
              <p:nvPr/>
            </p:nvSpPr>
            <p:spPr>
              <a:xfrm>
                <a:off x="108269" y="150314"/>
                <a:ext cx="4677412" cy="16833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43799" tIns="243799" rIns="243799" bIns="243799" numCol="1" anchor="ctr">
                <a:noAutofit/>
              </a:bodyPr>
              <a:lstStyle/>
              <a:p>
                <a:pPr defTabSz="2438400">
                  <a:spcBef>
                    <a:spcPts val="1600"/>
                  </a:spcBef>
                  <a:defRPr sz="26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pPr>
                <a:r>
                  <a:t>Solution:</a:t>
                </a:r>
              </a:p>
              <a:p>
                <a:pPr defTabSz="2438400">
                  <a:spcBef>
                    <a:spcPts val="1600"/>
                  </a:spcBef>
                  <a:defRPr sz="26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pPr>
                <a:r>
                  <a:t>Learn a more complex </a:t>
                </a:r>
                <a:r>
                  <a:rPr>
                    <a:solidFill>
                      <a:srgbClr val="000000">
                        <a:alpha val="0"/>
                      </a:srgbClr>
                    </a:solidFill>
                  </a:rPr>
                  <a:t>      .           </a:t>
                </a:r>
                <a:r>
                  <a:t>with another NN.  </a:t>
                </a:r>
              </a:p>
            </p:txBody>
          </p:sp>
        </p:grpSp>
        <p:pic>
          <p:nvPicPr>
            <p:cNvPr id="1422" name="Picture 20" descr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1481" y="1107023"/>
              <a:ext cx="877828" cy="397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24" name="Elbow Connector 22"/>
          <p:cNvSpPr/>
          <p:nvPr/>
        </p:nvSpPr>
        <p:spPr>
          <a:xfrm>
            <a:off x="3691601" y="9961109"/>
            <a:ext cx="4137264" cy="99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" y="0"/>
                </a:lnTo>
                <a:lnTo>
                  <a:pt x="16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C71D50"/>
            </a:solidFill>
            <a:tailEnd type="triangle"/>
          </a:ln>
        </p:spPr>
        <p:txBody>
          <a:bodyPr lIns="121919" tIns="121919" rIns="121919" bIns="121919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25" name="Google Shape;428;p49"/>
          <p:cNvSpPr/>
          <p:nvPr/>
        </p:nvSpPr>
        <p:spPr>
          <a:xfrm>
            <a:off x="8020892" y="10232425"/>
            <a:ext cx="6735778" cy="1428888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25400">
            <a:solidFill>
              <a:srgbClr val="B7B7B7"/>
            </a:solidFill>
          </a:ln>
        </p:spPr>
        <p:txBody>
          <a:bodyPr lIns="121919" tIns="121919" rIns="121919" bIns="121919" anchor="ctr"/>
          <a:lstStyle/>
          <a:p>
            <a:pPr algn="l" defTabSz="2438400">
              <a:spcBef>
                <a:spcPts val="1600"/>
              </a:spcBef>
              <a:defRPr sz="2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endParaRPr/>
          </a:p>
        </p:txBody>
      </p:sp>
      <p:pic>
        <p:nvPicPr>
          <p:cNvPr id="1426" name="Picture 26" descr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805" y="10702820"/>
            <a:ext cx="4893950" cy="5897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0" name="Group"/>
          <p:cNvGrpSpPr/>
          <p:nvPr/>
        </p:nvGrpSpPr>
        <p:grpSpPr>
          <a:xfrm>
            <a:off x="766103" y="7936947"/>
            <a:ext cx="4906106" cy="2123687"/>
            <a:chOff x="0" y="0"/>
            <a:chExt cx="4906105" cy="2123686"/>
          </a:xfrm>
        </p:grpSpPr>
        <p:sp>
          <p:nvSpPr>
            <p:cNvPr id="1427" name="Rounded Rectangle"/>
            <p:cNvSpPr/>
            <p:nvPr/>
          </p:nvSpPr>
          <p:spPr>
            <a:xfrm>
              <a:off x="0" y="0"/>
              <a:ext cx="4906106" cy="2123687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25400" cap="flat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spcBef>
                  <a:spcPts val="1600"/>
                </a:spcBef>
                <a:defRPr sz="2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endParaRPr/>
            </a:p>
          </p:txBody>
        </p:sp>
        <p:sp>
          <p:nvSpPr>
            <p:cNvPr id="1428" name="Regularization Term:"/>
            <p:cNvSpPr txBox="1"/>
            <p:nvPr/>
          </p:nvSpPr>
          <p:spPr>
            <a:xfrm>
              <a:off x="128595" y="20101"/>
              <a:ext cx="4674315" cy="1422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3799" tIns="243799" rIns="243799" bIns="243799" numCol="1" anchor="ctr">
              <a:noAutofit/>
            </a:bodyPr>
            <a:lstStyle>
              <a:lvl1pPr defTabSz="2438400">
                <a:spcBef>
                  <a:spcPts val="1600"/>
                </a:spcBef>
                <a:defRPr sz="2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Regularization Term:</a:t>
              </a:r>
            </a:p>
          </p:txBody>
        </p:sp>
        <p:pic>
          <p:nvPicPr>
            <p:cNvPr id="1429" name="Picture 6" descr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829" y="1089458"/>
              <a:ext cx="4336856" cy="496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35" name="Group"/>
          <p:cNvGrpSpPr/>
          <p:nvPr/>
        </p:nvGrpSpPr>
        <p:grpSpPr>
          <a:xfrm>
            <a:off x="6311267" y="8016748"/>
            <a:ext cx="5517065" cy="2121601"/>
            <a:chOff x="0" y="0"/>
            <a:chExt cx="5517064" cy="2121599"/>
          </a:xfrm>
        </p:grpSpPr>
        <p:sp>
          <p:nvSpPr>
            <p:cNvPr id="1431" name="Rounded Rectangle"/>
            <p:cNvSpPr/>
            <p:nvPr/>
          </p:nvSpPr>
          <p:spPr>
            <a:xfrm>
              <a:off x="0" y="0"/>
              <a:ext cx="5517065" cy="2121600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25400" cap="flat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spcBef>
                  <a:spcPts val="1600"/>
                </a:spcBef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2" name="We need to align the approximate posterior with the prior."/>
            <p:cNvSpPr txBox="1"/>
            <p:nvPr/>
          </p:nvSpPr>
          <p:spPr>
            <a:xfrm>
              <a:off x="260942" y="7062"/>
              <a:ext cx="5051052" cy="1331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2438400">
                <a:spcBef>
                  <a:spcPts val="1600"/>
                </a:spcBef>
                <a:defRPr sz="2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r>
                <a:t>We need to align the approximate posterior with the prior.</a:t>
              </a:r>
            </a:p>
          </p:txBody>
        </p:sp>
        <p:pic>
          <p:nvPicPr>
            <p:cNvPr id="1433" name="Picture 9" descr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0743" y="1348334"/>
              <a:ext cx="968471" cy="423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4" name="Picture 11" descr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9878" y="1374753"/>
              <a:ext cx="783013" cy="396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36" name="Picture 28" descr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3394" y="1523877"/>
            <a:ext cx="10617212" cy="5906989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‘Holes’ probl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‘</a:t>
            </a:r>
            <a:r>
              <a:rPr i="1"/>
              <a:t>Holes’</a:t>
            </a:r>
            <a:r>
              <a:t> problem</a:t>
            </a:r>
          </a:p>
        </p:txBody>
      </p:sp>
      <p:sp>
        <p:nvSpPr>
          <p:cNvPr id="1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76553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439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0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1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2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3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4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5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46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447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48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49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50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51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2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53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54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5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6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7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8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59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60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461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62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63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64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65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6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67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8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75258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471" name="More expressive prior using RealNVP (Real-valued, Non-Volume Preserving) Flow."/>
          <p:cNvSpPr txBox="1">
            <a:spLocks noGrp="1"/>
          </p:cNvSpPr>
          <p:nvPr>
            <p:ph type="body" idx="1"/>
          </p:nvPr>
        </p:nvSpPr>
        <p:spPr>
          <a:xfrm>
            <a:off x="1206500" y="4458932"/>
            <a:ext cx="21971000" cy="8045584"/>
          </a:xfrm>
          <a:prstGeom prst="rect">
            <a:avLst/>
          </a:prstGeom>
        </p:spPr>
        <p:txBody>
          <a:bodyPr/>
          <a:lstStyle/>
          <a:p>
            <a:r>
              <a:t>More expressive prior using RealNVP (Real-valued, Non-Volume Preserving) Flow.</a:t>
            </a:r>
          </a:p>
        </p:txBody>
      </p:sp>
      <p:sp>
        <p:nvSpPr>
          <p:cNvPr id="1472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1473" name="Flow-based prio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Flow-based prior</a:t>
            </a:r>
          </a:p>
        </p:txBody>
      </p:sp>
      <p:pic>
        <p:nvPicPr>
          <p:cNvPr id="1474" name="Screenshot 2023-06-01 at 22.54.00.png" descr="Screenshot 2023-06-01 at 22.54.0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20326" y="5893934"/>
            <a:ext cx="15008919" cy="437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5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688" y="11543544"/>
            <a:ext cx="2706195" cy="658265"/>
          </a:xfrm>
          <a:prstGeom prst="rect">
            <a:avLst/>
          </a:prstGeom>
          <a:ln w="12700">
            <a:miter lim="400000"/>
          </a:ln>
        </p:spPr>
      </p:pic>
      <p:sp>
        <p:nvSpPr>
          <p:cNvPr id="1476" name="Square"/>
          <p:cNvSpPr/>
          <p:nvPr/>
        </p:nvSpPr>
        <p:spPr>
          <a:xfrm>
            <a:off x="18440400" y="5994400"/>
            <a:ext cx="12700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77" name="[23]"/>
          <p:cNvSpPr txBox="1"/>
          <p:nvPr/>
        </p:nvSpPr>
        <p:spPr>
          <a:xfrm>
            <a:off x="4187393" y="6595109"/>
            <a:ext cx="667614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[23]</a:t>
            </a:r>
          </a:p>
        </p:txBody>
      </p:sp>
      <p:sp>
        <p:nvSpPr>
          <p:cNvPr id="1478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79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80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81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82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83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84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85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486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87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88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89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90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91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92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93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94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95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96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97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98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99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500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01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02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03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04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05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06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07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27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Data can be expressed as a function over continuous coordinate systems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can be expressed as a function over continuous coordinate systems.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71451" y="13069518"/>
            <a:ext cx="228601" cy="386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1683" y="6468015"/>
            <a:ext cx="22326248" cy="322872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Line"/>
          <p:cNvSpPr/>
          <p:nvPr/>
        </p:nvSpPr>
        <p:spPr>
          <a:xfrm>
            <a:off x="11931299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5" name="Line"/>
          <p:cNvSpPr/>
          <p:nvPr/>
        </p:nvSpPr>
        <p:spPr>
          <a:xfrm>
            <a:off x="12524206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" name="Line"/>
          <p:cNvSpPr/>
          <p:nvPr/>
        </p:nvSpPr>
        <p:spPr>
          <a:xfrm>
            <a:off x="11218613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7" name="Circle"/>
          <p:cNvSpPr/>
          <p:nvPr/>
        </p:nvSpPr>
        <p:spPr>
          <a:xfrm>
            <a:off x="11049930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8" name="&lt;"/>
          <p:cNvSpPr/>
          <p:nvPr/>
        </p:nvSpPr>
        <p:spPr>
          <a:xfrm>
            <a:off x="11702698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279" name="Circle"/>
          <p:cNvSpPr/>
          <p:nvPr/>
        </p:nvSpPr>
        <p:spPr>
          <a:xfrm>
            <a:off x="12355468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13008236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1510" name="Mixture of HyperGenerato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Mixture of HyperGenerators</a:t>
            </a:r>
          </a:p>
        </p:txBody>
      </p:sp>
      <p:sp>
        <p:nvSpPr>
          <p:cNvPr id="15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75258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30</a:t>
            </a:fld>
            <a:endParaRPr/>
          </a:p>
        </p:txBody>
      </p:sp>
      <p:grpSp>
        <p:nvGrpSpPr>
          <p:cNvPr id="1546" name="Group"/>
          <p:cNvGrpSpPr/>
          <p:nvPr/>
        </p:nvGrpSpPr>
        <p:grpSpPr>
          <a:xfrm>
            <a:off x="8712491" y="7618138"/>
            <a:ext cx="14948458" cy="3963340"/>
            <a:chOff x="0" y="0"/>
            <a:chExt cx="14948456" cy="3963339"/>
          </a:xfrm>
        </p:grpSpPr>
        <p:sp>
          <p:nvSpPr>
            <p:cNvPr id="1512" name="Straight Arrow Connector 3"/>
            <p:cNvSpPr/>
            <p:nvPr/>
          </p:nvSpPr>
          <p:spPr>
            <a:xfrm flipV="1">
              <a:off x="895933" y="891136"/>
              <a:ext cx="6564465" cy="13121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3" name="Rectangle 4"/>
            <p:cNvSpPr/>
            <p:nvPr/>
          </p:nvSpPr>
          <p:spPr>
            <a:xfrm>
              <a:off x="2592208" y="1213477"/>
              <a:ext cx="5830958" cy="19796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4" name="Rectangle 5"/>
            <p:cNvSpPr/>
            <p:nvPr/>
          </p:nvSpPr>
          <p:spPr>
            <a:xfrm>
              <a:off x="12051294" y="1468463"/>
              <a:ext cx="1215164" cy="1296652"/>
            </a:xfrm>
            <a:prstGeom prst="rect">
              <a:avLst/>
            </a:prstGeom>
            <a:solidFill>
              <a:srgbClr val="FFC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5" name="Rectangle 14"/>
            <p:cNvSpPr/>
            <p:nvPr/>
          </p:nvSpPr>
          <p:spPr>
            <a:xfrm>
              <a:off x="3190478" y="1368250"/>
              <a:ext cx="1937985" cy="706070"/>
            </a:xfrm>
            <a:prstGeom prst="rect">
              <a:avLst/>
            </a:prstGeom>
            <a:solidFill>
              <a:srgbClr val="92D05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6" name="Rectangle 22"/>
            <p:cNvSpPr/>
            <p:nvPr/>
          </p:nvSpPr>
          <p:spPr>
            <a:xfrm>
              <a:off x="2754074" y="2148500"/>
              <a:ext cx="1937985" cy="706070"/>
            </a:xfrm>
            <a:prstGeom prst="rect">
              <a:avLst/>
            </a:prstGeom>
            <a:solidFill>
              <a:srgbClr val="92D05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7" name="Straight Arrow Connector 23"/>
            <p:cNvSpPr/>
            <p:nvPr/>
          </p:nvSpPr>
          <p:spPr>
            <a:xfrm>
              <a:off x="949171" y="2204039"/>
              <a:ext cx="137822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8" name="Straight Arrow Connector 24"/>
            <p:cNvSpPr/>
            <p:nvPr/>
          </p:nvSpPr>
          <p:spPr>
            <a:xfrm>
              <a:off x="5313320" y="1906597"/>
              <a:ext cx="97182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19" name="Google Shape;270;p34"/>
            <p:cNvSpPr txBox="1"/>
            <p:nvPr/>
          </p:nvSpPr>
          <p:spPr>
            <a:xfrm>
              <a:off x="2418863" y="3247964"/>
              <a:ext cx="2608407" cy="57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HyperNetworks</a:t>
              </a:r>
            </a:p>
          </p:txBody>
        </p:sp>
        <p:pic>
          <p:nvPicPr>
            <p:cNvPr id="1520" name="Picture 27" descr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06597"/>
              <a:ext cx="765369" cy="535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1" name="TextBox 28"/>
            <p:cNvSpPr txBox="1"/>
            <p:nvPr/>
          </p:nvSpPr>
          <p:spPr>
            <a:xfrm rot="18537993">
              <a:off x="4923131" y="1760081"/>
              <a:ext cx="957692" cy="762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1522" name="TextBox 29"/>
            <p:cNvSpPr txBox="1"/>
            <p:nvPr/>
          </p:nvSpPr>
          <p:spPr>
            <a:xfrm>
              <a:off x="4061827" y="2327996"/>
              <a:ext cx="864906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l" defTabSz="2438400">
                <a:defRPr sz="2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k=1</a:t>
              </a:r>
            </a:p>
          </p:txBody>
        </p:sp>
        <p:sp>
          <p:nvSpPr>
            <p:cNvPr id="1523" name="TextBox 30"/>
            <p:cNvSpPr txBox="1"/>
            <p:nvPr/>
          </p:nvSpPr>
          <p:spPr>
            <a:xfrm>
              <a:off x="4482149" y="1607239"/>
              <a:ext cx="1155540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l" defTabSz="2438400">
                <a:defRPr sz="2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k=K</a:t>
              </a:r>
            </a:p>
          </p:txBody>
        </p:sp>
        <p:pic>
          <p:nvPicPr>
            <p:cNvPr id="1524" name="Picture 31" descr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4095" y="2290115"/>
              <a:ext cx="593260" cy="498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5" name="Straight Arrow Connector 32"/>
            <p:cNvSpPr/>
            <p:nvPr/>
          </p:nvSpPr>
          <p:spPr>
            <a:xfrm>
              <a:off x="5273693" y="2656288"/>
              <a:ext cx="97182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526" name="Picture 33" descr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2762" y="2278570"/>
              <a:ext cx="1454401" cy="57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7" name="Picture 34" descr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568" y="1572500"/>
              <a:ext cx="1641602" cy="57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8" name="Picture 35" descr="Picture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5840" y="1456011"/>
              <a:ext cx="712563" cy="488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9" name="Rectangle 36"/>
            <p:cNvSpPr/>
            <p:nvPr/>
          </p:nvSpPr>
          <p:spPr>
            <a:xfrm>
              <a:off x="9936048" y="1484683"/>
              <a:ext cx="1215164" cy="1296651"/>
            </a:xfrm>
            <a:prstGeom prst="rect">
              <a:avLst/>
            </a:prstGeom>
            <a:solidFill>
              <a:srgbClr val="FFC000"/>
            </a:solidFill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530" name="Picture 37" descr="Picture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58627" y="1764120"/>
              <a:ext cx="1073241" cy="633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1" name="Picture 38" descr="Pictur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86583" y="1780869"/>
              <a:ext cx="943934" cy="633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2" name="TextBox 39"/>
            <p:cNvSpPr txBox="1"/>
            <p:nvPr/>
          </p:nvSpPr>
          <p:spPr>
            <a:xfrm>
              <a:off x="11201408" y="1661128"/>
              <a:ext cx="957692" cy="7622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1533" name="Straight Arrow Connector 40"/>
            <p:cNvSpPr/>
            <p:nvPr/>
          </p:nvSpPr>
          <p:spPr>
            <a:xfrm>
              <a:off x="8193155" y="2236037"/>
              <a:ext cx="15887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534" name="Picture 41" descr="Picture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77648" y="3262283"/>
              <a:ext cx="1215164" cy="701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5" name="Picture 42" descr="Picture 4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170419" y="143754"/>
              <a:ext cx="2646547" cy="461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6" name="Picture 43" descr="Picture 4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345819" y="3358370"/>
              <a:ext cx="2602638" cy="4612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7" name="Straight Arrow Connector 44"/>
            <p:cNvSpPr/>
            <p:nvPr/>
          </p:nvSpPr>
          <p:spPr>
            <a:xfrm>
              <a:off x="8329236" y="901677"/>
              <a:ext cx="1476896" cy="44089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538" name="Picture 45" descr="Picture 4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94117" y="0"/>
              <a:ext cx="1060945" cy="1158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9" name="Straight Arrow Connector 46"/>
            <p:cNvSpPr/>
            <p:nvPr/>
          </p:nvSpPr>
          <p:spPr>
            <a:xfrm flipH="1">
              <a:off x="8555065" y="368405"/>
              <a:ext cx="2453780" cy="2109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40" name="Google Shape;270;p34"/>
            <p:cNvSpPr txBox="1"/>
            <p:nvPr/>
          </p:nvSpPr>
          <p:spPr>
            <a:xfrm>
              <a:off x="8971109" y="454472"/>
              <a:ext cx="2608406" cy="57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spcBef>
                  <a:spcPts val="1300"/>
                </a:spcBef>
                <a:defRPr sz="2600" b="1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Choose!</a:t>
              </a:r>
            </a:p>
          </p:txBody>
        </p:sp>
        <p:sp>
          <p:nvSpPr>
            <p:cNvPr id="1541" name="Straight Arrow Connector 48"/>
            <p:cNvSpPr/>
            <p:nvPr/>
          </p:nvSpPr>
          <p:spPr>
            <a:xfrm>
              <a:off x="11527808" y="923026"/>
              <a:ext cx="1" cy="768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42" name="Straight Arrow Connector 49"/>
            <p:cNvSpPr/>
            <p:nvPr/>
          </p:nvSpPr>
          <p:spPr>
            <a:xfrm>
              <a:off x="11584626" y="2572039"/>
              <a:ext cx="7964" cy="7060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43" name="Rectangle 50"/>
            <p:cNvSpPr/>
            <p:nvPr/>
          </p:nvSpPr>
          <p:spPr>
            <a:xfrm>
              <a:off x="9789395" y="1379733"/>
              <a:ext cx="3763174" cy="162754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544" name="Picture 51" descr="Picture 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008843" y="59917"/>
              <a:ext cx="1073244" cy="7154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5" name="Picture 53" descr="Picture 5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65333" y="342210"/>
              <a:ext cx="418044" cy="2627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67" name="Group"/>
          <p:cNvGrpSpPr/>
          <p:nvPr/>
        </p:nvGrpSpPr>
        <p:grpSpPr>
          <a:xfrm>
            <a:off x="8981527" y="3094689"/>
            <a:ext cx="8138911" cy="3401178"/>
            <a:chOff x="0" y="0"/>
            <a:chExt cx="8138910" cy="3401176"/>
          </a:xfrm>
        </p:grpSpPr>
        <p:sp>
          <p:nvSpPr>
            <p:cNvPr id="1547" name="Rectangle 19"/>
            <p:cNvSpPr/>
            <p:nvPr/>
          </p:nvSpPr>
          <p:spPr>
            <a:xfrm>
              <a:off x="1449913" y="1434980"/>
              <a:ext cx="1140327" cy="680366"/>
            </a:xfrm>
            <a:prstGeom prst="rect">
              <a:avLst/>
            </a:prstGeom>
            <a:solidFill>
              <a:srgbClr val="92D05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48" name="Rectangle 21"/>
            <p:cNvSpPr/>
            <p:nvPr/>
          </p:nvSpPr>
          <p:spPr>
            <a:xfrm>
              <a:off x="1079552" y="1041562"/>
              <a:ext cx="2982393" cy="1485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49" name="Straight Arrow Connector 22"/>
            <p:cNvSpPr/>
            <p:nvPr/>
          </p:nvSpPr>
          <p:spPr>
            <a:xfrm>
              <a:off x="2721817" y="1784850"/>
              <a:ext cx="5360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0" name="Straight Arrow Connector 24"/>
            <p:cNvSpPr/>
            <p:nvPr/>
          </p:nvSpPr>
          <p:spPr>
            <a:xfrm>
              <a:off x="3864582" y="1784850"/>
              <a:ext cx="74315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551" name="Picture 25" descr="Picture 2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11739" y="1590119"/>
              <a:ext cx="365122" cy="3894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2" name="Picture 26" descr="Picture 2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79508" y="1590625"/>
              <a:ext cx="386009" cy="3967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3" name="Rectangle 27"/>
            <p:cNvSpPr/>
            <p:nvPr/>
          </p:nvSpPr>
          <p:spPr>
            <a:xfrm>
              <a:off x="4656471" y="1201510"/>
              <a:ext cx="779712" cy="1166679"/>
            </a:xfrm>
            <a:prstGeom prst="rect">
              <a:avLst/>
            </a:prstGeom>
            <a:solidFill>
              <a:srgbClr val="FFC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554" name="Picture 29" descr="Picture 2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20620" y="1607474"/>
              <a:ext cx="446544" cy="381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5" name="Straight Arrow Connector 45"/>
            <p:cNvSpPr/>
            <p:nvPr/>
          </p:nvSpPr>
          <p:spPr>
            <a:xfrm>
              <a:off x="5010674" y="566932"/>
              <a:ext cx="1" cy="5038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6" name="Rectangle 52"/>
            <p:cNvSpPr/>
            <p:nvPr/>
          </p:nvSpPr>
          <p:spPr>
            <a:xfrm>
              <a:off x="4471149" y="733890"/>
              <a:ext cx="1124343" cy="209518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7" name="Google Shape;270;p34"/>
            <p:cNvSpPr txBox="1"/>
            <p:nvPr/>
          </p:nvSpPr>
          <p:spPr>
            <a:xfrm>
              <a:off x="1050933" y="2504649"/>
              <a:ext cx="2379671" cy="493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HyperNetwork</a:t>
              </a:r>
            </a:p>
          </p:txBody>
        </p:sp>
        <p:sp>
          <p:nvSpPr>
            <p:cNvPr id="1558" name="Google Shape;270;p34"/>
            <p:cNvSpPr txBox="1"/>
            <p:nvPr/>
          </p:nvSpPr>
          <p:spPr>
            <a:xfrm>
              <a:off x="5587683" y="2465881"/>
              <a:ext cx="2551228" cy="53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26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Data Generator</a:t>
              </a:r>
            </a:p>
          </p:txBody>
        </p:sp>
        <p:sp>
          <p:nvSpPr>
            <p:cNvPr id="1559" name="Right Arrow 13"/>
            <p:cNvSpPr/>
            <p:nvPr/>
          </p:nvSpPr>
          <p:spPr>
            <a:xfrm>
              <a:off x="988127" y="2111730"/>
              <a:ext cx="3591841" cy="4226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 w="63500" cap="flat">
              <a:solidFill>
                <a:srgbClr val="000000">
                  <a:alpha val="55000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60" name="Oval 14"/>
            <p:cNvSpPr txBox="1"/>
            <p:nvPr/>
          </p:nvSpPr>
          <p:spPr>
            <a:xfrm>
              <a:off x="3866137" y="2619741"/>
              <a:ext cx="112708" cy="13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61" name="Right Arrow 15"/>
            <p:cNvSpPr/>
            <p:nvPr/>
          </p:nvSpPr>
          <p:spPr>
            <a:xfrm rot="5400000">
              <a:off x="5096693" y="1535785"/>
              <a:ext cx="1504361" cy="4226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63500" cap="flat">
              <a:solidFill>
                <a:srgbClr val="000000">
                  <a:alpha val="55000"/>
                </a:srgbClr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562" name="Picture 30" descr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21935"/>
              <a:ext cx="332401" cy="2326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3" name="Picture 3" descr="Picture 3"/>
            <p:cNvPicPr>
              <a:picLocks noChangeAspect="1"/>
            </p:cNvPicPr>
            <p:nvPr/>
          </p:nvPicPr>
          <p:blipFill>
            <a:blip r:embed="rId18"/>
            <a:srcRect r="64988"/>
            <a:stretch>
              <a:fillRect/>
            </a:stretch>
          </p:blipFill>
          <p:spPr>
            <a:xfrm>
              <a:off x="4941379" y="0"/>
              <a:ext cx="541767" cy="2813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4" name="Straight Arrow Connector 46"/>
            <p:cNvSpPr/>
            <p:nvPr/>
          </p:nvSpPr>
          <p:spPr>
            <a:xfrm>
              <a:off x="527427" y="1798072"/>
              <a:ext cx="81901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565" name="Picture 2" descr="Picture 2"/>
            <p:cNvPicPr>
              <a:picLocks noChangeAspect="1"/>
            </p:cNvPicPr>
            <p:nvPr/>
          </p:nvPicPr>
          <p:blipFill>
            <a:blip r:embed="rId18"/>
            <a:srcRect l="34705" t="6117" r="30283"/>
            <a:stretch>
              <a:fillRect/>
            </a:stretch>
          </p:blipFill>
          <p:spPr>
            <a:xfrm>
              <a:off x="4792907" y="3139541"/>
              <a:ext cx="428267" cy="208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6" name="Picture 5" descr="Picture 5"/>
            <p:cNvPicPr>
              <a:picLocks noChangeAspect="1"/>
            </p:cNvPicPr>
            <p:nvPr/>
          </p:nvPicPr>
          <p:blipFill>
            <a:blip r:embed="rId19"/>
            <a:srcRect l="16972"/>
            <a:stretch>
              <a:fillRect/>
            </a:stretch>
          </p:blipFill>
          <p:spPr>
            <a:xfrm>
              <a:off x="5139932" y="3119833"/>
              <a:ext cx="1764923" cy="2813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68" name="Mixture of HyperGenerators"/>
          <p:cNvSpPr txBox="1"/>
          <p:nvPr/>
        </p:nvSpPr>
        <p:spPr>
          <a:xfrm>
            <a:off x="1009193" y="9468451"/>
            <a:ext cx="6599620" cy="70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Mixture of HyperGenerators</a:t>
            </a:r>
          </a:p>
        </p:txBody>
      </p:sp>
      <p:sp>
        <p:nvSpPr>
          <p:cNvPr id="1569" name="Single HyperGenerator"/>
          <p:cNvSpPr txBox="1"/>
          <p:nvPr/>
        </p:nvSpPr>
        <p:spPr>
          <a:xfrm>
            <a:off x="2397811" y="4774569"/>
            <a:ext cx="5338484" cy="708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r>
              <a:t>Single HyperGenerator</a:t>
            </a:r>
          </a:p>
        </p:txBody>
      </p:sp>
      <p:sp>
        <p:nvSpPr>
          <p:cNvPr id="1570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71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72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73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74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75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76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77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578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79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80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81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82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3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84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85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6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7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8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9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90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91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592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93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94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95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96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97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98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99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02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1603" name="Mixture of HyperGenerato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Mixture of HyperGenerators</a:t>
            </a:r>
          </a:p>
        </p:txBody>
      </p:sp>
      <p:sp>
        <p:nvSpPr>
          <p:cNvPr id="1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47778" y="12328934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31</a:t>
            </a:fld>
            <a:endParaRPr/>
          </a:p>
        </p:txBody>
      </p:sp>
      <p:grpSp>
        <p:nvGrpSpPr>
          <p:cNvPr id="1610" name="Group"/>
          <p:cNvGrpSpPr/>
          <p:nvPr/>
        </p:nvGrpSpPr>
        <p:grpSpPr>
          <a:xfrm>
            <a:off x="5231519" y="5228070"/>
            <a:ext cx="13920961" cy="5796552"/>
            <a:chOff x="0" y="0"/>
            <a:chExt cx="13920959" cy="5796550"/>
          </a:xfrm>
        </p:grpSpPr>
        <p:grpSp>
          <p:nvGrpSpPr>
            <p:cNvPr id="1608" name="Group"/>
            <p:cNvGrpSpPr/>
            <p:nvPr/>
          </p:nvGrpSpPr>
          <p:grpSpPr>
            <a:xfrm>
              <a:off x="0" y="0"/>
              <a:ext cx="13920960" cy="5233483"/>
              <a:chOff x="0" y="0"/>
              <a:chExt cx="13920959" cy="5233482"/>
            </a:xfrm>
          </p:grpSpPr>
          <p:pic>
            <p:nvPicPr>
              <p:cNvPr id="1605" name="Screenshot 2023-06-01 at 20.37.42.png" descr="Screenshot 2023-06-01 at 20.37.42.png"/>
              <p:cNvPicPr>
                <a:picLocks noChangeAspect="1"/>
              </p:cNvPicPr>
              <p:nvPr/>
            </p:nvPicPr>
            <p:blipFill>
              <a:blip r:embed="rId2"/>
              <a:srcRect b="74707"/>
              <a:stretch>
                <a:fillRect/>
              </a:stretch>
            </p:blipFill>
            <p:spPr>
              <a:xfrm>
                <a:off x="0" y="0"/>
                <a:ext cx="13920960" cy="1767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06" name="Screenshot 2023-06-01 at 20.37.42.png" descr="Screenshot 2023-06-01 at 20.37.42.png"/>
              <p:cNvPicPr>
                <a:picLocks noChangeAspect="1"/>
              </p:cNvPicPr>
              <p:nvPr/>
            </p:nvPicPr>
            <p:blipFill>
              <a:blip r:embed="rId2"/>
              <a:srcRect t="50157" b="24994"/>
              <a:stretch>
                <a:fillRect/>
              </a:stretch>
            </p:blipFill>
            <p:spPr>
              <a:xfrm>
                <a:off x="0" y="1760477"/>
                <a:ext cx="13920960" cy="173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07" name="Screenshot 2023-06-01 at 20.37.42.png" descr="Screenshot 2023-06-01 at 20.37.42.png"/>
              <p:cNvPicPr>
                <a:picLocks noChangeAspect="1"/>
              </p:cNvPicPr>
              <p:nvPr/>
            </p:nvPicPr>
            <p:blipFill>
              <a:blip r:embed="rId2"/>
              <a:srcRect t="74975" b="175"/>
              <a:stretch>
                <a:fillRect/>
              </a:stretch>
            </p:blipFill>
            <p:spPr>
              <a:xfrm>
                <a:off x="0" y="3497257"/>
                <a:ext cx="13920960" cy="17362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09" name="Caption"/>
            <p:cNvSpPr/>
            <p:nvPr/>
          </p:nvSpPr>
          <p:spPr>
            <a:xfrm>
              <a:off x="0" y="5335185"/>
              <a:ext cx="13920960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Image Reconstruction with Mixture of HyperGenerators</a:t>
              </a:r>
            </a:p>
          </p:txBody>
        </p:sp>
      </p:grpSp>
      <p:sp>
        <p:nvSpPr>
          <p:cNvPr id="1611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2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3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4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5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6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7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8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619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0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1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2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3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24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5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6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27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28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29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30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31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32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633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34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35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36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37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38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39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0" name="Text"/>
          <p:cNvSpPr txBox="1"/>
          <p:nvPr/>
        </p:nvSpPr>
        <p:spPr>
          <a:xfrm>
            <a:off x="12014301" y="13075258"/>
            <a:ext cx="355398" cy="386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VAMo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VAMoH</a:t>
            </a:r>
          </a:p>
        </p:txBody>
      </p:sp>
      <p:sp>
        <p:nvSpPr>
          <p:cNvPr id="1643" name="ELB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ELBO</a:t>
            </a:r>
          </a:p>
        </p:txBody>
      </p:sp>
      <p:sp>
        <p:nvSpPr>
          <p:cNvPr id="16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47778" y="12328934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32</a:t>
            </a:fld>
            <a:endParaRPr/>
          </a:p>
        </p:txBody>
      </p:sp>
      <p:grpSp>
        <p:nvGrpSpPr>
          <p:cNvPr id="1651" name="Group"/>
          <p:cNvGrpSpPr/>
          <p:nvPr/>
        </p:nvGrpSpPr>
        <p:grpSpPr>
          <a:xfrm>
            <a:off x="2047161" y="5537156"/>
            <a:ext cx="20463322" cy="3063010"/>
            <a:chOff x="0" y="0"/>
            <a:chExt cx="20463320" cy="3063008"/>
          </a:xfrm>
        </p:grpSpPr>
        <p:sp>
          <p:nvSpPr>
            <p:cNvPr id="1645" name="Rectangle"/>
            <p:cNvSpPr/>
            <p:nvPr/>
          </p:nvSpPr>
          <p:spPr>
            <a:xfrm>
              <a:off x="4317186" y="1829855"/>
              <a:ext cx="8993453" cy="1233154"/>
            </a:xfrm>
            <a:prstGeom prst="rect">
              <a:avLst/>
            </a:prstGeom>
            <a:solidFill>
              <a:srgbClr val="60D937">
                <a:alpha val="1189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46" name="Rectangle"/>
            <p:cNvSpPr/>
            <p:nvPr/>
          </p:nvSpPr>
          <p:spPr>
            <a:xfrm>
              <a:off x="13643595" y="0"/>
              <a:ext cx="6819726" cy="1794943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1176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47" name="Rectangle"/>
            <p:cNvSpPr/>
            <p:nvPr/>
          </p:nvSpPr>
          <p:spPr>
            <a:xfrm>
              <a:off x="4164317" y="0"/>
              <a:ext cx="9299192" cy="1794943"/>
            </a:xfrm>
            <a:prstGeom prst="rect">
              <a:avLst/>
            </a:prstGeom>
            <a:solidFill>
              <a:schemeClr val="accent1">
                <a:alpha val="124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648" name="Picture 4" descr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6859"/>
              <a:ext cx="13453793" cy="1521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49" name="Picture 5" descr="Picture 5"/>
            <p:cNvPicPr>
              <a:picLocks noChangeAspect="1"/>
            </p:cNvPicPr>
            <p:nvPr/>
          </p:nvPicPr>
          <p:blipFill>
            <a:blip r:embed="rId3"/>
            <a:srcRect r="56962"/>
            <a:stretch>
              <a:fillRect/>
            </a:stretch>
          </p:blipFill>
          <p:spPr>
            <a:xfrm>
              <a:off x="13646782" y="627601"/>
              <a:ext cx="6642814" cy="539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0" name="Picture 5" descr="Picture 5"/>
            <p:cNvPicPr>
              <a:picLocks noChangeAspect="1"/>
            </p:cNvPicPr>
            <p:nvPr/>
          </p:nvPicPr>
          <p:blipFill>
            <a:blip r:embed="rId3"/>
            <a:srcRect l="42371"/>
            <a:stretch>
              <a:fillRect/>
            </a:stretch>
          </p:blipFill>
          <p:spPr>
            <a:xfrm>
              <a:off x="4250876" y="2176562"/>
              <a:ext cx="8895002" cy="539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58" name="Group"/>
          <p:cNvGrpSpPr/>
          <p:nvPr/>
        </p:nvGrpSpPr>
        <p:grpSpPr>
          <a:xfrm>
            <a:off x="15054228" y="9196135"/>
            <a:ext cx="6440950" cy="3098717"/>
            <a:chOff x="0" y="0"/>
            <a:chExt cx="6440949" cy="3098715"/>
          </a:xfrm>
        </p:grpSpPr>
        <p:sp>
          <p:nvSpPr>
            <p:cNvPr id="1652" name="Rectangle"/>
            <p:cNvSpPr/>
            <p:nvPr/>
          </p:nvSpPr>
          <p:spPr>
            <a:xfrm>
              <a:off x="0" y="0"/>
              <a:ext cx="1149619" cy="539750"/>
            </a:xfrm>
            <a:prstGeom prst="rect">
              <a:avLst/>
            </a:prstGeom>
            <a:solidFill>
              <a:schemeClr val="accent1">
                <a:alpha val="124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53" name="Reconstruction the features of the observed pixels"/>
            <p:cNvSpPr/>
            <p:nvPr/>
          </p:nvSpPr>
          <p:spPr>
            <a:xfrm>
              <a:off x="5170949" y="269875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Reconstruction the features of the observed pixels</a:t>
              </a:r>
            </a:p>
          </p:txBody>
        </p:sp>
        <p:sp>
          <p:nvSpPr>
            <p:cNvPr id="1654" name="Rectangle"/>
            <p:cNvSpPr/>
            <p:nvPr/>
          </p:nvSpPr>
          <p:spPr>
            <a:xfrm>
              <a:off x="48002" y="754020"/>
              <a:ext cx="1149619" cy="539751"/>
            </a:xfrm>
            <a:prstGeom prst="rect">
              <a:avLst/>
            </a:prstGeom>
            <a:solidFill>
              <a:srgbClr val="60D937">
                <a:alpha val="1224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55" name="KL of the continuous latent variable"/>
            <p:cNvSpPr/>
            <p:nvPr/>
          </p:nvSpPr>
          <p:spPr>
            <a:xfrm>
              <a:off x="4191979" y="102389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KL of the continuous latent variable</a:t>
              </a:r>
            </a:p>
          </p:txBody>
        </p:sp>
        <p:sp>
          <p:nvSpPr>
            <p:cNvPr id="1656" name="Rectangle"/>
            <p:cNvSpPr/>
            <p:nvPr/>
          </p:nvSpPr>
          <p:spPr>
            <a:xfrm>
              <a:off x="17006" y="1558840"/>
              <a:ext cx="1149620" cy="539751"/>
            </a:xfrm>
            <a:prstGeom prst="rect">
              <a:avLst/>
            </a:prstGeom>
            <a:solidFill>
              <a:schemeClr val="accent4">
                <a:hueOff val="-476017"/>
                <a:lumOff val="-10042"/>
                <a:alpha val="120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57" name="KL of the discrete latent variable"/>
            <p:cNvSpPr/>
            <p:nvPr/>
          </p:nvSpPr>
          <p:spPr>
            <a:xfrm>
              <a:off x="3976655" y="182871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KL of the discrete latent variable</a:t>
              </a:r>
            </a:p>
          </p:txBody>
        </p:sp>
      </p:grpSp>
      <p:grpSp>
        <p:nvGrpSpPr>
          <p:cNvPr id="1661" name="Google Shape;428;p49"/>
          <p:cNvGrpSpPr/>
          <p:nvPr/>
        </p:nvGrpSpPr>
        <p:grpSpPr>
          <a:xfrm>
            <a:off x="1137669" y="3940813"/>
            <a:ext cx="7856750" cy="1267201"/>
            <a:chOff x="0" y="0"/>
            <a:chExt cx="7856749" cy="1267200"/>
          </a:xfrm>
        </p:grpSpPr>
        <p:sp>
          <p:nvSpPr>
            <p:cNvPr id="1659" name="Rounded Rectangle"/>
            <p:cNvSpPr/>
            <p:nvPr/>
          </p:nvSpPr>
          <p:spPr>
            <a:xfrm>
              <a:off x="0" y="0"/>
              <a:ext cx="7856750" cy="1267201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25400" cap="flat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0" name="For a single data sample"/>
            <p:cNvSpPr/>
            <p:nvPr/>
          </p:nvSpPr>
          <p:spPr>
            <a:xfrm>
              <a:off x="74558" y="74558"/>
              <a:ext cx="74028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3799" tIns="243799" rIns="243799" bIns="243799" numCol="1" anchor="t">
              <a:spAutoFit/>
            </a:bodyPr>
            <a:lstStyle>
              <a:lvl1pPr marL="457200" indent="-457200" algn="l" defTabSz="2438400">
                <a:buClr>
                  <a:srgbClr val="000000"/>
                </a:buClr>
                <a:buSzPct val="100000"/>
                <a:buFont typeface="Arial"/>
                <a:buChar char="•"/>
                <a:defRPr sz="32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For a single data sample</a:t>
              </a:r>
            </a:p>
          </p:txBody>
        </p:sp>
      </p:grpSp>
      <p:pic>
        <p:nvPicPr>
          <p:cNvPr id="1662" name="Picture 24" descr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302" y="4226429"/>
            <a:ext cx="1742502" cy="5969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7" name="Group"/>
          <p:cNvGrpSpPr/>
          <p:nvPr/>
        </p:nvGrpSpPr>
        <p:grpSpPr>
          <a:xfrm>
            <a:off x="1137669" y="9313924"/>
            <a:ext cx="11847660" cy="1267201"/>
            <a:chOff x="0" y="0"/>
            <a:chExt cx="11847659" cy="1267200"/>
          </a:xfrm>
        </p:grpSpPr>
        <p:grpSp>
          <p:nvGrpSpPr>
            <p:cNvPr id="1665" name="Google Shape;428;p49"/>
            <p:cNvGrpSpPr/>
            <p:nvPr/>
          </p:nvGrpSpPr>
          <p:grpSpPr>
            <a:xfrm>
              <a:off x="0" y="0"/>
              <a:ext cx="11847660" cy="1267201"/>
              <a:chOff x="0" y="0"/>
              <a:chExt cx="11847659" cy="1267200"/>
            </a:xfrm>
          </p:grpSpPr>
          <p:sp>
            <p:nvSpPr>
              <p:cNvPr id="1663" name="Rounded Rectangle"/>
              <p:cNvSpPr/>
              <p:nvPr/>
            </p:nvSpPr>
            <p:spPr>
              <a:xfrm>
                <a:off x="0" y="0"/>
                <a:ext cx="11847660" cy="1267201"/>
              </a:xfrm>
              <a:prstGeom prst="roundRect">
                <a:avLst>
                  <a:gd name="adj" fmla="val 16667"/>
                </a:avLst>
              </a:prstGeom>
              <a:solidFill>
                <a:srgbClr val="E6E6E6"/>
              </a:solidFill>
              <a:ln w="25400" cap="flat">
                <a:solidFill>
                  <a:srgbClr val="B7B7B7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algn="l" defTabSz="24384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664" name="For all samples in our dataset"/>
              <p:cNvSpPr/>
              <p:nvPr/>
            </p:nvSpPr>
            <p:spPr>
              <a:xfrm>
                <a:off x="74558" y="633600"/>
                <a:ext cx="11372048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43799" tIns="243799" rIns="243799" bIns="243799" numCol="1" anchor="ctr">
                <a:spAutoFit/>
              </a:bodyPr>
              <a:lstStyle>
                <a:lvl1pPr marL="457200" indent="-457200" algn="l" defTabSz="2438400">
                  <a:buClr>
                    <a:srgbClr val="000000"/>
                  </a:buClr>
                  <a:buSzPct val="100000"/>
                  <a:buFont typeface="Arial"/>
                  <a:buChar char="•"/>
                  <a:defRPr sz="32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</a:lstStyle>
              <a:p>
                <a:r>
                  <a:t>For all samples in our dataset</a:t>
                </a:r>
              </a:p>
            </p:txBody>
          </p:sp>
        </p:grpSp>
        <p:pic>
          <p:nvPicPr>
            <p:cNvPr id="1666" name="Picture 25" descr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4116" y="145386"/>
              <a:ext cx="4589959" cy="949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68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236" y="10916954"/>
            <a:ext cx="5795617" cy="1346329"/>
          </a:xfrm>
          <a:prstGeom prst="rect">
            <a:avLst/>
          </a:prstGeom>
          <a:ln w="12700">
            <a:miter lim="400000"/>
          </a:ln>
        </p:spPr>
      </p:pic>
      <p:sp>
        <p:nvSpPr>
          <p:cNvPr id="1669" name="Line"/>
          <p:cNvSpPr/>
          <p:nvPr/>
        </p:nvSpPr>
        <p:spPr>
          <a:xfrm>
            <a:off x="13928475" y="1012250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70" name="Line"/>
          <p:cNvSpPr/>
          <p:nvPr/>
        </p:nvSpPr>
        <p:spPr>
          <a:xfrm>
            <a:off x="1392847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71" name="Line"/>
          <p:cNvSpPr/>
          <p:nvPr/>
        </p:nvSpPr>
        <p:spPr>
          <a:xfrm>
            <a:off x="12379435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72" name="Line"/>
          <p:cNvSpPr/>
          <p:nvPr/>
        </p:nvSpPr>
        <p:spPr>
          <a:xfrm>
            <a:off x="10537172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73" name="Line"/>
          <p:cNvSpPr/>
          <p:nvPr/>
        </p:nvSpPr>
        <p:spPr>
          <a:xfrm>
            <a:off x="11130078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74" name="Line"/>
          <p:cNvSpPr/>
          <p:nvPr/>
        </p:nvSpPr>
        <p:spPr>
          <a:xfrm>
            <a:off x="11772704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75" name="Line"/>
          <p:cNvSpPr/>
          <p:nvPr/>
        </p:nvSpPr>
        <p:spPr>
          <a:xfrm>
            <a:off x="9824486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76" name="Circle"/>
          <p:cNvSpPr/>
          <p:nvPr/>
        </p:nvSpPr>
        <p:spPr>
          <a:xfrm>
            <a:off x="9655802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7" name="&lt;"/>
          <p:cNvSpPr/>
          <p:nvPr/>
        </p:nvSpPr>
        <p:spPr>
          <a:xfrm>
            <a:off x="10308571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678" name="Circle"/>
          <p:cNvSpPr/>
          <p:nvPr/>
        </p:nvSpPr>
        <p:spPr>
          <a:xfrm>
            <a:off x="10961341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9" name="Circle"/>
          <p:cNvSpPr/>
          <p:nvPr/>
        </p:nvSpPr>
        <p:spPr>
          <a:xfrm>
            <a:off x="116141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0" name="Circle"/>
          <p:cNvSpPr/>
          <p:nvPr/>
        </p:nvSpPr>
        <p:spPr>
          <a:xfrm>
            <a:off x="1226687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1" name="Circle"/>
          <p:cNvSpPr/>
          <p:nvPr/>
        </p:nvSpPr>
        <p:spPr>
          <a:xfrm>
            <a:off x="13008236" y="314366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2" name="Line"/>
          <p:cNvSpPr/>
          <p:nvPr/>
        </p:nvSpPr>
        <p:spPr>
          <a:xfrm>
            <a:off x="13303177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83" name="Circle"/>
          <p:cNvSpPr/>
          <p:nvPr/>
        </p:nvSpPr>
        <p:spPr>
          <a:xfrm>
            <a:off x="137542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4" name="Circle"/>
          <p:cNvSpPr/>
          <p:nvPr/>
        </p:nvSpPr>
        <p:spPr>
          <a:xfrm>
            <a:off x="14402364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5" name="Line"/>
          <p:cNvSpPr/>
          <p:nvPr/>
        </p:nvSpPr>
        <p:spPr>
          <a:xfrm>
            <a:off x="12379435" y="1012250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86" name="Line"/>
          <p:cNvSpPr/>
          <p:nvPr/>
        </p:nvSpPr>
        <p:spPr>
          <a:xfrm>
            <a:off x="10537172" y="1008466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87" name="Line"/>
          <p:cNvSpPr/>
          <p:nvPr/>
        </p:nvSpPr>
        <p:spPr>
          <a:xfrm>
            <a:off x="11130078" y="1012250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88" name="Line"/>
          <p:cNvSpPr/>
          <p:nvPr/>
        </p:nvSpPr>
        <p:spPr>
          <a:xfrm>
            <a:off x="11772704" y="1008466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89" name="Line"/>
          <p:cNvSpPr/>
          <p:nvPr/>
        </p:nvSpPr>
        <p:spPr>
          <a:xfrm>
            <a:off x="9824486" y="1008466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90" name="Circle"/>
          <p:cNvSpPr/>
          <p:nvPr/>
        </p:nvSpPr>
        <p:spPr>
          <a:xfrm>
            <a:off x="9655802" y="845549"/>
            <a:ext cx="325835" cy="32583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1" name="&lt;"/>
          <p:cNvSpPr/>
          <p:nvPr/>
        </p:nvSpPr>
        <p:spPr>
          <a:xfrm>
            <a:off x="10308571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692" name="Circle"/>
          <p:cNvSpPr/>
          <p:nvPr/>
        </p:nvSpPr>
        <p:spPr>
          <a:xfrm>
            <a:off x="10961341" y="845549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3" name="Circle"/>
          <p:cNvSpPr/>
          <p:nvPr/>
        </p:nvSpPr>
        <p:spPr>
          <a:xfrm>
            <a:off x="11614109" y="845549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4" name="Circle"/>
          <p:cNvSpPr/>
          <p:nvPr/>
        </p:nvSpPr>
        <p:spPr>
          <a:xfrm>
            <a:off x="12266878" y="845549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5" name="Circle"/>
          <p:cNvSpPr/>
          <p:nvPr/>
        </p:nvSpPr>
        <p:spPr>
          <a:xfrm>
            <a:off x="13008236" y="849333"/>
            <a:ext cx="325835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6" name="Line"/>
          <p:cNvSpPr/>
          <p:nvPr/>
        </p:nvSpPr>
        <p:spPr>
          <a:xfrm>
            <a:off x="13303177" y="1012250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97" name="Circle"/>
          <p:cNvSpPr/>
          <p:nvPr/>
        </p:nvSpPr>
        <p:spPr>
          <a:xfrm>
            <a:off x="13754256" y="845549"/>
            <a:ext cx="325835" cy="32583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8" name="Circle"/>
          <p:cNvSpPr/>
          <p:nvPr/>
        </p:nvSpPr>
        <p:spPr>
          <a:xfrm>
            <a:off x="14402364" y="845549"/>
            <a:ext cx="325834" cy="32583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9" name="Text"/>
          <p:cNvSpPr txBox="1"/>
          <p:nvPr/>
        </p:nvSpPr>
        <p:spPr>
          <a:xfrm>
            <a:off x="12014301" y="13075258"/>
            <a:ext cx="355398" cy="386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1702" name="Baseli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Baselines</a:t>
            </a:r>
          </a:p>
        </p:txBody>
      </p:sp>
      <p:sp>
        <p:nvSpPr>
          <p:cNvPr id="1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47778" y="12328934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704" name="Rectangle 15"/>
          <p:cNvSpPr/>
          <p:nvPr/>
        </p:nvSpPr>
        <p:spPr>
          <a:xfrm>
            <a:off x="20324185" y="9957720"/>
            <a:ext cx="429156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aphicFrame>
        <p:nvGraphicFramePr>
          <p:cNvPr id="1705" name="Table 17"/>
          <p:cNvGraphicFramePr/>
          <p:nvPr/>
        </p:nvGraphicFramePr>
        <p:xfrm>
          <a:off x="795866" y="4778581"/>
          <a:ext cx="22942425" cy="57049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459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5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08265"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Model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Approach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Training Procedure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Generation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Reconstruction, Imputation, 
Super Resolution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444"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GASP (2021) [5]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GAN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Minimax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Forward Pass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450"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3761"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06" name="Line"/>
          <p:cNvSpPr/>
          <p:nvPr/>
        </p:nvSpPr>
        <p:spPr>
          <a:xfrm>
            <a:off x="12703489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7" name="Line"/>
          <p:cNvSpPr/>
          <p:nvPr/>
        </p:nvSpPr>
        <p:spPr>
          <a:xfrm>
            <a:off x="10861226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8" name="Line"/>
          <p:cNvSpPr/>
          <p:nvPr/>
        </p:nvSpPr>
        <p:spPr>
          <a:xfrm>
            <a:off x="11454132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9" name="Line"/>
          <p:cNvSpPr/>
          <p:nvPr/>
        </p:nvSpPr>
        <p:spPr>
          <a:xfrm>
            <a:off x="12096758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10" name="Line"/>
          <p:cNvSpPr/>
          <p:nvPr/>
        </p:nvSpPr>
        <p:spPr>
          <a:xfrm>
            <a:off x="10148540" y="473499"/>
            <a:ext cx="612452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11" name="Circle"/>
          <p:cNvSpPr/>
          <p:nvPr/>
        </p:nvSpPr>
        <p:spPr>
          <a:xfrm>
            <a:off x="99798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2" name="&lt;"/>
          <p:cNvSpPr/>
          <p:nvPr/>
        </p:nvSpPr>
        <p:spPr>
          <a:xfrm>
            <a:off x="10632625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713" name="Circle"/>
          <p:cNvSpPr/>
          <p:nvPr/>
        </p:nvSpPr>
        <p:spPr>
          <a:xfrm>
            <a:off x="11285394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4" name="Circle"/>
          <p:cNvSpPr/>
          <p:nvPr/>
        </p:nvSpPr>
        <p:spPr>
          <a:xfrm>
            <a:off x="11938163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5" name="Circle"/>
          <p:cNvSpPr/>
          <p:nvPr/>
        </p:nvSpPr>
        <p:spPr>
          <a:xfrm>
            <a:off x="12590932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6" name="Circle"/>
          <p:cNvSpPr/>
          <p:nvPr/>
        </p:nvSpPr>
        <p:spPr>
          <a:xfrm>
            <a:off x="13332290" y="314366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7" name="Line"/>
          <p:cNvSpPr/>
          <p:nvPr/>
        </p:nvSpPr>
        <p:spPr>
          <a:xfrm>
            <a:off x="13627230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18" name="Circle"/>
          <p:cNvSpPr/>
          <p:nvPr/>
        </p:nvSpPr>
        <p:spPr>
          <a:xfrm>
            <a:off x="140783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9" name="Text"/>
          <p:cNvSpPr txBox="1"/>
          <p:nvPr/>
        </p:nvSpPr>
        <p:spPr>
          <a:xfrm>
            <a:off x="12014301" y="13075258"/>
            <a:ext cx="355398" cy="386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1722" name="Baseli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Baselines</a:t>
            </a:r>
          </a:p>
        </p:txBody>
      </p:sp>
      <p:sp>
        <p:nvSpPr>
          <p:cNvPr id="17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47778" y="12328934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724" name="Rectangle 13"/>
          <p:cNvSpPr/>
          <p:nvPr/>
        </p:nvSpPr>
        <p:spPr>
          <a:xfrm>
            <a:off x="1883119" y="10392002"/>
            <a:ext cx="429156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25" name="Rectangle 14"/>
          <p:cNvSpPr/>
          <p:nvPr/>
        </p:nvSpPr>
        <p:spPr>
          <a:xfrm>
            <a:off x="8060090" y="10275440"/>
            <a:ext cx="429155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26" name="Rectangle 15"/>
          <p:cNvSpPr/>
          <p:nvPr/>
        </p:nvSpPr>
        <p:spPr>
          <a:xfrm>
            <a:off x="20324185" y="9957720"/>
            <a:ext cx="429156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aphicFrame>
        <p:nvGraphicFramePr>
          <p:cNvPr id="1727" name="Table 17"/>
          <p:cNvGraphicFramePr/>
          <p:nvPr/>
        </p:nvGraphicFramePr>
        <p:xfrm>
          <a:off x="795866" y="4778581"/>
          <a:ext cx="22942425" cy="57049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459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5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08265"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Model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Approach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Training Procedure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Generation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Reconstruction, Imputation, 
Super Resolution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444"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GASP (2021) [5]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GAN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Minimax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Forward Pass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450"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Functa (2022) [6]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Flow-based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Bilevel optimization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+ Extra Generative Model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3761"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28" name="Graphic 2" descr="Graphic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2575" y="7336450"/>
            <a:ext cx="1517107" cy="1517108"/>
          </a:xfrm>
          <a:prstGeom prst="rect">
            <a:avLst/>
          </a:prstGeom>
          <a:ln w="12700">
            <a:miter lim="400000"/>
          </a:ln>
        </p:spPr>
      </p:pic>
      <p:sp>
        <p:nvSpPr>
          <p:cNvPr id="1729" name="TextBox 3"/>
          <p:cNvSpPr txBox="1"/>
          <p:nvPr/>
        </p:nvSpPr>
        <p:spPr>
          <a:xfrm>
            <a:off x="15920418" y="7477784"/>
            <a:ext cx="5801058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2438400">
              <a:defRPr sz="3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Optimization procedure(s) </a:t>
            </a:r>
          </a:p>
          <a:p>
            <a:pPr defTabSz="2438400">
              <a:defRPr sz="3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per sample</a:t>
            </a:r>
          </a:p>
        </p:txBody>
      </p:sp>
      <p:sp>
        <p:nvSpPr>
          <p:cNvPr id="1730" name="Line"/>
          <p:cNvSpPr/>
          <p:nvPr/>
        </p:nvSpPr>
        <p:spPr>
          <a:xfrm>
            <a:off x="12703489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31" name="Line"/>
          <p:cNvSpPr/>
          <p:nvPr/>
        </p:nvSpPr>
        <p:spPr>
          <a:xfrm>
            <a:off x="10861226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32" name="Line"/>
          <p:cNvSpPr/>
          <p:nvPr/>
        </p:nvSpPr>
        <p:spPr>
          <a:xfrm>
            <a:off x="11454132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33" name="Line"/>
          <p:cNvSpPr/>
          <p:nvPr/>
        </p:nvSpPr>
        <p:spPr>
          <a:xfrm>
            <a:off x="12096758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34" name="Line"/>
          <p:cNvSpPr/>
          <p:nvPr/>
        </p:nvSpPr>
        <p:spPr>
          <a:xfrm>
            <a:off x="10148540" y="473499"/>
            <a:ext cx="612452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35" name="Circle"/>
          <p:cNvSpPr/>
          <p:nvPr/>
        </p:nvSpPr>
        <p:spPr>
          <a:xfrm>
            <a:off x="99798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36" name="&lt;"/>
          <p:cNvSpPr/>
          <p:nvPr/>
        </p:nvSpPr>
        <p:spPr>
          <a:xfrm>
            <a:off x="10632625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737" name="Circle"/>
          <p:cNvSpPr/>
          <p:nvPr/>
        </p:nvSpPr>
        <p:spPr>
          <a:xfrm>
            <a:off x="11285394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38" name="Circle"/>
          <p:cNvSpPr/>
          <p:nvPr/>
        </p:nvSpPr>
        <p:spPr>
          <a:xfrm>
            <a:off x="11938163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39" name="Circle"/>
          <p:cNvSpPr/>
          <p:nvPr/>
        </p:nvSpPr>
        <p:spPr>
          <a:xfrm>
            <a:off x="12590932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40" name="Circle"/>
          <p:cNvSpPr/>
          <p:nvPr/>
        </p:nvSpPr>
        <p:spPr>
          <a:xfrm>
            <a:off x="13332290" y="314366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41" name="Line"/>
          <p:cNvSpPr/>
          <p:nvPr/>
        </p:nvSpPr>
        <p:spPr>
          <a:xfrm>
            <a:off x="13627230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42" name="Circle"/>
          <p:cNvSpPr/>
          <p:nvPr/>
        </p:nvSpPr>
        <p:spPr>
          <a:xfrm>
            <a:off x="140783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43" name="Text"/>
          <p:cNvSpPr txBox="1"/>
          <p:nvPr/>
        </p:nvSpPr>
        <p:spPr>
          <a:xfrm>
            <a:off x="12014301" y="13075258"/>
            <a:ext cx="355398" cy="386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1746" name="Baseli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Baselines</a:t>
            </a:r>
          </a:p>
        </p:txBody>
      </p:sp>
      <p:sp>
        <p:nvSpPr>
          <p:cNvPr id="17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47778" y="12328934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1748" name="Rectangle 13"/>
          <p:cNvSpPr/>
          <p:nvPr/>
        </p:nvSpPr>
        <p:spPr>
          <a:xfrm>
            <a:off x="1883119" y="10392002"/>
            <a:ext cx="429156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49" name="Rectangle 13"/>
          <p:cNvSpPr/>
          <p:nvPr/>
        </p:nvSpPr>
        <p:spPr>
          <a:xfrm>
            <a:off x="1883119" y="10392002"/>
            <a:ext cx="429156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50" name="Rectangle 14"/>
          <p:cNvSpPr/>
          <p:nvPr/>
        </p:nvSpPr>
        <p:spPr>
          <a:xfrm>
            <a:off x="8060090" y="10275440"/>
            <a:ext cx="429155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51" name="Rectangle 15"/>
          <p:cNvSpPr/>
          <p:nvPr/>
        </p:nvSpPr>
        <p:spPr>
          <a:xfrm>
            <a:off x="20324185" y="9957720"/>
            <a:ext cx="429156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aphicFrame>
        <p:nvGraphicFramePr>
          <p:cNvPr id="1752" name="Table 17"/>
          <p:cNvGraphicFramePr/>
          <p:nvPr/>
        </p:nvGraphicFramePr>
        <p:xfrm>
          <a:off x="795866" y="4778581"/>
          <a:ext cx="22942425" cy="57049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459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5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08265"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Model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Approach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Training Procedure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Generation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Reconstruction, Imputation, 
Super Resolution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444"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GASP (2021) [5]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GAN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Minimax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Forward Pass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450"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Functa (2022) [6]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Flow-based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Bilevel optimization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+ Extra Generative Model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3761"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53" name="Graphic 2" descr="Graphic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2575" y="7323750"/>
            <a:ext cx="1517107" cy="1517108"/>
          </a:xfrm>
          <a:prstGeom prst="rect">
            <a:avLst/>
          </a:prstGeom>
          <a:ln w="12700">
            <a:miter lim="400000"/>
          </a:ln>
        </p:spPr>
      </p:pic>
      <p:sp>
        <p:nvSpPr>
          <p:cNvPr id="1754" name="TextBox 3"/>
          <p:cNvSpPr txBox="1"/>
          <p:nvPr/>
        </p:nvSpPr>
        <p:spPr>
          <a:xfrm>
            <a:off x="15920418" y="7535019"/>
            <a:ext cx="5801058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2438400">
              <a:defRPr sz="3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Optimization procedure(s) </a:t>
            </a:r>
          </a:p>
          <a:p>
            <a:pPr defTabSz="2438400">
              <a:defRPr sz="3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per sample</a:t>
            </a:r>
          </a:p>
        </p:txBody>
      </p:sp>
      <p:pic>
        <p:nvPicPr>
          <p:cNvPr id="1755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667" y="5753365"/>
            <a:ext cx="6989153" cy="1512406"/>
          </a:xfrm>
          <a:prstGeom prst="rect">
            <a:avLst/>
          </a:prstGeom>
          <a:ln w="50800">
            <a:solidFill>
              <a:srgbClr val="C71D50"/>
            </a:solidFill>
          </a:ln>
        </p:spPr>
      </p:pic>
      <p:sp>
        <p:nvSpPr>
          <p:cNvPr id="1756" name="Straight Connector 7"/>
          <p:cNvSpPr/>
          <p:nvPr/>
        </p:nvSpPr>
        <p:spPr>
          <a:xfrm flipH="1">
            <a:off x="15798498" y="6509568"/>
            <a:ext cx="426170" cy="1936164"/>
          </a:xfrm>
          <a:prstGeom prst="line">
            <a:avLst/>
          </a:prstGeom>
          <a:ln w="25400">
            <a:solidFill>
              <a:srgbClr val="C71D5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57" name="Straight Connector 9"/>
          <p:cNvSpPr/>
          <p:nvPr/>
        </p:nvSpPr>
        <p:spPr>
          <a:xfrm>
            <a:off x="23213818" y="6509568"/>
            <a:ext cx="549873" cy="1936164"/>
          </a:xfrm>
          <a:prstGeom prst="line">
            <a:avLst/>
          </a:prstGeom>
          <a:ln w="25400">
            <a:solidFill>
              <a:srgbClr val="C71D5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58" name="Line"/>
          <p:cNvSpPr/>
          <p:nvPr/>
        </p:nvSpPr>
        <p:spPr>
          <a:xfrm>
            <a:off x="12703489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59" name="Line"/>
          <p:cNvSpPr/>
          <p:nvPr/>
        </p:nvSpPr>
        <p:spPr>
          <a:xfrm>
            <a:off x="10861226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0" name="Line"/>
          <p:cNvSpPr/>
          <p:nvPr/>
        </p:nvSpPr>
        <p:spPr>
          <a:xfrm>
            <a:off x="11454132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1" name="Line"/>
          <p:cNvSpPr/>
          <p:nvPr/>
        </p:nvSpPr>
        <p:spPr>
          <a:xfrm>
            <a:off x="12096758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2" name="Line"/>
          <p:cNvSpPr/>
          <p:nvPr/>
        </p:nvSpPr>
        <p:spPr>
          <a:xfrm>
            <a:off x="10148540" y="473499"/>
            <a:ext cx="612452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3" name="Circle"/>
          <p:cNvSpPr/>
          <p:nvPr/>
        </p:nvSpPr>
        <p:spPr>
          <a:xfrm>
            <a:off x="99798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64" name="&lt;"/>
          <p:cNvSpPr/>
          <p:nvPr/>
        </p:nvSpPr>
        <p:spPr>
          <a:xfrm>
            <a:off x="10632625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765" name="Circle"/>
          <p:cNvSpPr/>
          <p:nvPr/>
        </p:nvSpPr>
        <p:spPr>
          <a:xfrm>
            <a:off x="11285394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66" name="Circle"/>
          <p:cNvSpPr/>
          <p:nvPr/>
        </p:nvSpPr>
        <p:spPr>
          <a:xfrm>
            <a:off x="11938163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67" name="Circle"/>
          <p:cNvSpPr/>
          <p:nvPr/>
        </p:nvSpPr>
        <p:spPr>
          <a:xfrm>
            <a:off x="12590932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68" name="Circle"/>
          <p:cNvSpPr/>
          <p:nvPr/>
        </p:nvSpPr>
        <p:spPr>
          <a:xfrm>
            <a:off x="13332290" y="314366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69" name="Line"/>
          <p:cNvSpPr/>
          <p:nvPr/>
        </p:nvSpPr>
        <p:spPr>
          <a:xfrm>
            <a:off x="13627230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70" name="Circle"/>
          <p:cNvSpPr/>
          <p:nvPr/>
        </p:nvSpPr>
        <p:spPr>
          <a:xfrm>
            <a:off x="140783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71" name="Text"/>
          <p:cNvSpPr txBox="1"/>
          <p:nvPr/>
        </p:nvSpPr>
        <p:spPr>
          <a:xfrm>
            <a:off x="12014301" y="13075258"/>
            <a:ext cx="355398" cy="386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fld id="{86CB4B4D-7CA3-9044-876B-883B54F8677D}" type="slidenum">
              <a:rPr/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1774" name="Baseli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Baselines</a:t>
            </a:r>
          </a:p>
        </p:txBody>
      </p:sp>
      <p:sp>
        <p:nvSpPr>
          <p:cNvPr id="17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47778" y="12328934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776" name="Rectangle 13"/>
          <p:cNvSpPr/>
          <p:nvPr/>
        </p:nvSpPr>
        <p:spPr>
          <a:xfrm>
            <a:off x="1883119" y="10392002"/>
            <a:ext cx="429156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77" name="Rectangle 14"/>
          <p:cNvSpPr/>
          <p:nvPr/>
        </p:nvSpPr>
        <p:spPr>
          <a:xfrm>
            <a:off x="8060090" y="10275440"/>
            <a:ext cx="429155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78" name="Rectangle 15"/>
          <p:cNvSpPr/>
          <p:nvPr/>
        </p:nvSpPr>
        <p:spPr>
          <a:xfrm>
            <a:off x="20324185" y="9957720"/>
            <a:ext cx="429156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aphicFrame>
        <p:nvGraphicFramePr>
          <p:cNvPr id="1779" name="Table 17"/>
          <p:cNvGraphicFramePr/>
          <p:nvPr/>
        </p:nvGraphicFramePr>
        <p:xfrm>
          <a:off x="795866" y="4778581"/>
          <a:ext cx="22942425" cy="57049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459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5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08265"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Model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Approach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Training Procedure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Generation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b="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Reconstruction, Imputation, 
Super Resolution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01600">
                      <a:solidFill>
                        <a:srgbClr val="FFFFFF"/>
                      </a:solidFill>
                    </a:lnB>
                    <a:solidFill>
                      <a:srgbClr val="0244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444"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GASP (2021) [5]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GAN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Minimax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Forward Pass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❌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1016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450"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Functa (2022) [6]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Flow-based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Bilevel optimization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+ Extra Generative Model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3761"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VaMoH (ours)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VAE-based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Single optimization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/>
                      <a:r>
                        <a: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Forward Pass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  <a:p>
                      <a:pPr defTabSz="2438400">
                        <a:defRPr sz="3200" b="1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A487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82" name="Google Shape;428;p49"/>
          <p:cNvGrpSpPr/>
          <p:nvPr/>
        </p:nvGrpSpPr>
        <p:grpSpPr>
          <a:xfrm>
            <a:off x="903890" y="11214474"/>
            <a:ext cx="22576220" cy="1061441"/>
            <a:chOff x="0" y="0"/>
            <a:chExt cx="22576218" cy="1061440"/>
          </a:xfrm>
        </p:grpSpPr>
        <p:sp>
          <p:nvSpPr>
            <p:cNvPr id="1780" name="Rounded Rectangle"/>
            <p:cNvSpPr/>
            <p:nvPr/>
          </p:nvSpPr>
          <p:spPr>
            <a:xfrm>
              <a:off x="0" y="0"/>
              <a:ext cx="22576219" cy="1061441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25400" cap="flat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28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endParaRPr/>
            </a:p>
          </p:txBody>
        </p:sp>
        <p:sp>
          <p:nvSpPr>
            <p:cNvPr id="1781" name="VAMoH provides a probabilistic generative model that is efficient, robust, and expressive for modeling distribution over functions."/>
            <p:cNvSpPr txBox="1"/>
            <p:nvPr/>
          </p:nvSpPr>
          <p:spPr>
            <a:xfrm>
              <a:off x="64516" y="71020"/>
              <a:ext cx="22447187" cy="91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43799" tIns="243799" rIns="243799" bIns="243799" numCol="1" anchor="ctr">
              <a:spAutoFit/>
            </a:bodyPr>
            <a:lstStyle/>
            <a:p>
              <a:pPr defTabSz="2438400">
                <a:defRPr sz="28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r>
                <a:t>VAMoH provides a probabilistic generative model that is efficient, robust, and expressive for modeling distribution over functions. </a:t>
              </a:r>
            </a:p>
          </p:txBody>
        </p:sp>
      </p:grpSp>
      <p:pic>
        <p:nvPicPr>
          <p:cNvPr id="1783" name="Graphic 2" descr="Graphic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2575" y="7371153"/>
            <a:ext cx="1517107" cy="1517107"/>
          </a:xfrm>
          <a:prstGeom prst="rect">
            <a:avLst/>
          </a:prstGeom>
          <a:ln w="12700">
            <a:miter lim="400000"/>
          </a:ln>
        </p:spPr>
      </p:pic>
      <p:sp>
        <p:nvSpPr>
          <p:cNvPr id="1784" name="TextBox 3"/>
          <p:cNvSpPr txBox="1"/>
          <p:nvPr/>
        </p:nvSpPr>
        <p:spPr>
          <a:xfrm>
            <a:off x="15920418" y="7535019"/>
            <a:ext cx="5801058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2438400">
              <a:defRPr sz="3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Optimization procedure(s) </a:t>
            </a:r>
          </a:p>
          <a:p>
            <a:pPr defTabSz="2438400">
              <a:defRPr sz="3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per sample</a:t>
            </a:r>
          </a:p>
        </p:txBody>
      </p:sp>
      <p:pic>
        <p:nvPicPr>
          <p:cNvPr id="1785" name="Graphic 7" descr="Graphic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0560" y="8822518"/>
            <a:ext cx="1611782" cy="1611783"/>
          </a:xfrm>
          <a:prstGeom prst="rect">
            <a:avLst/>
          </a:prstGeom>
          <a:ln w="12700">
            <a:miter lim="400000"/>
          </a:ln>
        </p:spPr>
      </p:pic>
      <p:sp>
        <p:nvSpPr>
          <p:cNvPr id="1786" name="TextBox 8"/>
          <p:cNvSpPr txBox="1"/>
          <p:nvPr/>
        </p:nvSpPr>
        <p:spPr>
          <a:xfrm>
            <a:off x="16026595" y="9264536"/>
            <a:ext cx="5801057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spAutoFit/>
          </a:bodyPr>
          <a:lstStyle>
            <a:lvl1pPr defTabSz="2438400">
              <a:defRPr sz="32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Forward pass</a:t>
            </a:r>
          </a:p>
        </p:txBody>
      </p:sp>
      <p:sp>
        <p:nvSpPr>
          <p:cNvPr id="1787" name="Line"/>
          <p:cNvSpPr/>
          <p:nvPr/>
        </p:nvSpPr>
        <p:spPr>
          <a:xfrm>
            <a:off x="12703489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88" name="Line"/>
          <p:cNvSpPr/>
          <p:nvPr/>
        </p:nvSpPr>
        <p:spPr>
          <a:xfrm>
            <a:off x="10861226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89" name="Line"/>
          <p:cNvSpPr/>
          <p:nvPr/>
        </p:nvSpPr>
        <p:spPr>
          <a:xfrm>
            <a:off x="11454132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90" name="Line"/>
          <p:cNvSpPr/>
          <p:nvPr/>
        </p:nvSpPr>
        <p:spPr>
          <a:xfrm>
            <a:off x="12096758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91" name="Line"/>
          <p:cNvSpPr/>
          <p:nvPr/>
        </p:nvSpPr>
        <p:spPr>
          <a:xfrm>
            <a:off x="10148540" y="473499"/>
            <a:ext cx="612452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92" name="Circle"/>
          <p:cNvSpPr/>
          <p:nvPr/>
        </p:nvSpPr>
        <p:spPr>
          <a:xfrm>
            <a:off x="99798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93" name="&lt;"/>
          <p:cNvSpPr/>
          <p:nvPr/>
        </p:nvSpPr>
        <p:spPr>
          <a:xfrm>
            <a:off x="10632625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794" name="Circle"/>
          <p:cNvSpPr/>
          <p:nvPr/>
        </p:nvSpPr>
        <p:spPr>
          <a:xfrm>
            <a:off x="11285394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95" name="Circle"/>
          <p:cNvSpPr/>
          <p:nvPr/>
        </p:nvSpPr>
        <p:spPr>
          <a:xfrm>
            <a:off x="11938163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96" name="Circle"/>
          <p:cNvSpPr/>
          <p:nvPr/>
        </p:nvSpPr>
        <p:spPr>
          <a:xfrm>
            <a:off x="12590932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97" name="Circle"/>
          <p:cNvSpPr/>
          <p:nvPr/>
        </p:nvSpPr>
        <p:spPr>
          <a:xfrm>
            <a:off x="13332290" y="314366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98" name="Line"/>
          <p:cNvSpPr/>
          <p:nvPr/>
        </p:nvSpPr>
        <p:spPr>
          <a:xfrm>
            <a:off x="13627230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99" name="Circle"/>
          <p:cNvSpPr/>
          <p:nvPr/>
        </p:nvSpPr>
        <p:spPr>
          <a:xfrm>
            <a:off x="140783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0" name="Text"/>
          <p:cNvSpPr txBox="1"/>
          <p:nvPr/>
        </p:nvSpPr>
        <p:spPr>
          <a:xfrm>
            <a:off x="12014301" y="13075258"/>
            <a:ext cx="355398" cy="386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1803" name="Datase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Datasets</a:t>
            </a:r>
          </a:p>
        </p:txBody>
      </p:sp>
      <p:sp>
        <p:nvSpPr>
          <p:cNvPr id="1804" name="Google Shape;270;p34"/>
          <p:cNvSpPr txBox="1"/>
          <p:nvPr/>
        </p:nvSpPr>
        <p:spPr>
          <a:xfrm>
            <a:off x="6473752" y="3951170"/>
            <a:ext cx="3639641" cy="11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 defTabSz="2438400">
              <a:spcBef>
                <a:spcPts val="1300"/>
              </a:spcBef>
              <a:defRPr sz="32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PolyMNIST (28x28)</a:t>
            </a:r>
          </a:p>
        </p:txBody>
      </p:sp>
      <p:sp>
        <p:nvSpPr>
          <p:cNvPr id="1805" name="Google Shape;270;p34"/>
          <p:cNvSpPr txBox="1"/>
          <p:nvPr/>
        </p:nvSpPr>
        <p:spPr>
          <a:xfrm>
            <a:off x="6473752" y="7228845"/>
            <a:ext cx="4438430" cy="66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 defTabSz="2438400">
              <a:spcBef>
                <a:spcPts val="1300"/>
              </a:spcBef>
              <a:defRPr sz="32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CelebA-HQ (64x64)</a:t>
            </a:r>
          </a:p>
        </p:txBody>
      </p:sp>
      <p:sp>
        <p:nvSpPr>
          <p:cNvPr id="1806" name="Google Shape;270;p34"/>
          <p:cNvSpPr txBox="1"/>
          <p:nvPr/>
        </p:nvSpPr>
        <p:spPr>
          <a:xfrm>
            <a:off x="6473752" y="5590008"/>
            <a:ext cx="4438430" cy="66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 defTabSz="2438400">
              <a:spcBef>
                <a:spcPts val="1300"/>
              </a:spcBef>
              <a:defRPr sz="32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Shapes3D (64x64)</a:t>
            </a:r>
          </a:p>
        </p:txBody>
      </p:sp>
      <p:sp>
        <p:nvSpPr>
          <p:cNvPr id="1807" name="Google Shape;270;p34"/>
          <p:cNvSpPr txBox="1"/>
          <p:nvPr/>
        </p:nvSpPr>
        <p:spPr>
          <a:xfrm>
            <a:off x="6473752" y="8867682"/>
            <a:ext cx="4438430" cy="66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 defTabSz="2438400">
              <a:spcBef>
                <a:spcPts val="1300"/>
              </a:spcBef>
              <a:defRPr sz="32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ERA5 (Polar)</a:t>
            </a:r>
          </a:p>
        </p:txBody>
      </p:sp>
      <p:sp>
        <p:nvSpPr>
          <p:cNvPr id="1808" name="Google Shape;270;p34"/>
          <p:cNvSpPr txBox="1"/>
          <p:nvPr/>
        </p:nvSpPr>
        <p:spPr>
          <a:xfrm>
            <a:off x="6473752" y="10506520"/>
            <a:ext cx="4438430" cy="66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algn="l" defTabSz="2438400">
              <a:spcBef>
                <a:spcPts val="1300"/>
              </a:spcBef>
              <a:defRPr sz="32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ShapeNET (Voxels)</a:t>
            </a:r>
          </a:p>
        </p:txBody>
      </p:sp>
      <p:pic>
        <p:nvPicPr>
          <p:cNvPr id="1809" name="Picture 27" descr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357" y="10473370"/>
            <a:ext cx="7729201" cy="11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0" name="Picture 28" descr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538" y="8698152"/>
            <a:ext cx="6678167" cy="152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1" name="Picture 29" descr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1091" y="6987103"/>
            <a:ext cx="7349068" cy="1425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2" name="Picture 30" descr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088" y="5279594"/>
            <a:ext cx="7349067" cy="142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3" name="Picture 31" descr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3354" y="3745877"/>
            <a:ext cx="7416801" cy="1490134"/>
          </a:xfrm>
          <a:prstGeom prst="rect">
            <a:avLst/>
          </a:prstGeom>
          <a:ln w="12700">
            <a:miter lim="400000"/>
          </a:ln>
        </p:spPr>
      </p:pic>
      <p:sp>
        <p:nvSpPr>
          <p:cNvPr id="1814" name="Line"/>
          <p:cNvSpPr/>
          <p:nvPr/>
        </p:nvSpPr>
        <p:spPr>
          <a:xfrm>
            <a:off x="12703489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15" name="Line"/>
          <p:cNvSpPr/>
          <p:nvPr/>
        </p:nvSpPr>
        <p:spPr>
          <a:xfrm>
            <a:off x="10861226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16" name="Line"/>
          <p:cNvSpPr/>
          <p:nvPr/>
        </p:nvSpPr>
        <p:spPr>
          <a:xfrm>
            <a:off x="11454132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17" name="Line"/>
          <p:cNvSpPr/>
          <p:nvPr/>
        </p:nvSpPr>
        <p:spPr>
          <a:xfrm>
            <a:off x="12096758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18" name="Line"/>
          <p:cNvSpPr/>
          <p:nvPr/>
        </p:nvSpPr>
        <p:spPr>
          <a:xfrm>
            <a:off x="10148540" y="473499"/>
            <a:ext cx="612452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19" name="Circle"/>
          <p:cNvSpPr/>
          <p:nvPr/>
        </p:nvSpPr>
        <p:spPr>
          <a:xfrm>
            <a:off x="99798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0" name="&lt;"/>
          <p:cNvSpPr/>
          <p:nvPr/>
        </p:nvSpPr>
        <p:spPr>
          <a:xfrm>
            <a:off x="10632625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821" name="Circle"/>
          <p:cNvSpPr/>
          <p:nvPr/>
        </p:nvSpPr>
        <p:spPr>
          <a:xfrm>
            <a:off x="11285394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2" name="Circle"/>
          <p:cNvSpPr/>
          <p:nvPr/>
        </p:nvSpPr>
        <p:spPr>
          <a:xfrm>
            <a:off x="11938163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3" name="Circle"/>
          <p:cNvSpPr/>
          <p:nvPr/>
        </p:nvSpPr>
        <p:spPr>
          <a:xfrm>
            <a:off x="12590932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4" name="Circle"/>
          <p:cNvSpPr/>
          <p:nvPr/>
        </p:nvSpPr>
        <p:spPr>
          <a:xfrm>
            <a:off x="13332290" y="314366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5" name="Line"/>
          <p:cNvSpPr/>
          <p:nvPr/>
        </p:nvSpPr>
        <p:spPr>
          <a:xfrm>
            <a:off x="13627230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26" name="Circle"/>
          <p:cNvSpPr/>
          <p:nvPr/>
        </p:nvSpPr>
        <p:spPr>
          <a:xfrm>
            <a:off x="140783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75258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37</a:t>
            </a:fld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1830" name="Gener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Generation</a:t>
            </a:r>
          </a:p>
        </p:txBody>
      </p:sp>
      <p:pic>
        <p:nvPicPr>
          <p:cNvPr id="183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645" y="4588303"/>
            <a:ext cx="16426710" cy="45393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4" name="Google Shape;270;p34"/>
          <p:cNvGrpSpPr/>
          <p:nvPr/>
        </p:nvGrpSpPr>
        <p:grpSpPr>
          <a:xfrm>
            <a:off x="15045281" y="8507552"/>
            <a:ext cx="2486605" cy="1292224"/>
            <a:chOff x="0" y="0"/>
            <a:chExt cx="2486603" cy="1292223"/>
          </a:xfrm>
        </p:grpSpPr>
        <p:sp>
          <p:nvSpPr>
            <p:cNvPr id="1832" name="Rectangle"/>
            <p:cNvSpPr/>
            <p:nvPr/>
          </p:nvSpPr>
          <p:spPr>
            <a:xfrm>
              <a:off x="0" y="0"/>
              <a:ext cx="2486604" cy="1231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spcBef>
                  <a:spcPts val="1300"/>
                </a:spcBef>
                <a:defRPr sz="6000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endParaRPr/>
            </a:p>
          </p:txBody>
        </p:sp>
        <p:sp>
          <p:nvSpPr>
            <p:cNvPr id="1833" name="Shapes3D"/>
            <p:cNvSpPr txBox="1"/>
            <p:nvPr/>
          </p:nvSpPr>
          <p:spPr>
            <a:xfrm>
              <a:off x="102957" y="0"/>
              <a:ext cx="2280690" cy="1292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32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Shapes3D</a:t>
              </a:r>
            </a:p>
          </p:txBody>
        </p:sp>
      </p:grpSp>
      <p:grpSp>
        <p:nvGrpSpPr>
          <p:cNvPr id="1837" name="Google Shape;270;p34"/>
          <p:cNvGrpSpPr/>
          <p:nvPr/>
        </p:nvGrpSpPr>
        <p:grpSpPr>
          <a:xfrm>
            <a:off x="6745335" y="8571877"/>
            <a:ext cx="2622481" cy="1093769"/>
            <a:chOff x="0" y="0"/>
            <a:chExt cx="2622480" cy="1093768"/>
          </a:xfrm>
        </p:grpSpPr>
        <p:sp>
          <p:nvSpPr>
            <p:cNvPr id="1835" name="Rectangle"/>
            <p:cNvSpPr/>
            <p:nvPr/>
          </p:nvSpPr>
          <p:spPr>
            <a:xfrm>
              <a:off x="0" y="0"/>
              <a:ext cx="2622481" cy="1093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spcBef>
                  <a:spcPts val="1300"/>
                </a:spcBef>
                <a:defRPr sz="6000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endParaRPr/>
            </a:p>
          </p:txBody>
        </p:sp>
        <p:sp>
          <p:nvSpPr>
            <p:cNvPr id="1836" name="CelebA-HQ"/>
            <p:cNvSpPr txBox="1"/>
            <p:nvPr/>
          </p:nvSpPr>
          <p:spPr>
            <a:xfrm>
              <a:off x="91466" y="0"/>
              <a:ext cx="2439548" cy="665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spcBef>
                  <a:spcPts val="1300"/>
                </a:spcBef>
                <a:defRPr sz="32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CelebA-HQ</a:t>
              </a:r>
            </a:p>
          </p:txBody>
        </p:sp>
      </p:grpSp>
      <p:sp>
        <p:nvSpPr>
          <p:cNvPr id="1838" name="Line"/>
          <p:cNvSpPr/>
          <p:nvPr/>
        </p:nvSpPr>
        <p:spPr>
          <a:xfrm>
            <a:off x="12703489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39" name="Line"/>
          <p:cNvSpPr/>
          <p:nvPr/>
        </p:nvSpPr>
        <p:spPr>
          <a:xfrm>
            <a:off x="10861226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0" name="Line"/>
          <p:cNvSpPr/>
          <p:nvPr/>
        </p:nvSpPr>
        <p:spPr>
          <a:xfrm>
            <a:off x="11454132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1" name="Line"/>
          <p:cNvSpPr/>
          <p:nvPr/>
        </p:nvSpPr>
        <p:spPr>
          <a:xfrm>
            <a:off x="12096758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2" name="Line"/>
          <p:cNvSpPr/>
          <p:nvPr/>
        </p:nvSpPr>
        <p:spPr>
          <a:xfrm>
            <a:off x="10148540" y="473499"/>
            <a:ext cx="612452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3" name="Circle"/>
          <p:cNvSpPr/>
          <p:nvPr/>
        </p:nvSpPr>
        <p:spPr>
          <a:xfrm>
            <a:off x="99798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44" name="&lt;"/>
          <p:cNvSpPr/>
          <p:nvPr/>
        </p:nvSpPr>
        <p:spPr>
          <a:xfrm>
            <a:off x="10632625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845" name="Circle"/>
          <p:cNvSpPr/>
          <p:nvPr/>
        </p:nvSpPr>
        <p:spPr>
          <a:xfrm>
            <a:off x="11285394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46" name="Circle"/>
          <p:cNvSpPr/>
          <p:nvPr/>
        </p:nvSpPr>
        <p:spPr>
          <a:xfrm>
            <a:off x="11938163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47" name="Circle"/>
          <p:cNvSpPr/>
          <p:nvPr/>
        </p:nvSpPr>
        <p:spPr>
          <a:xfrm>
            <a:off x="12590932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48" name="Circle"/>
          <p:cNvSpPr/>
          <p:nvPr/>
        </p:nvSpPr>
        <p:spPr>
          <a:xfrm>
            <a:off x="13332290" y="314366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49" name="Line"/>
          <p:cNvSpPr/>
          <p:nvPr/>
        </p:nvSpPr>
        <p:spPr>
          <a:xfrm>
            <a:off x="13627230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50" name="Circle"/>
          <p:cNvSpPr/>
          <p:nvPr/>
        </p:nvSpPr>
        <p:spPr>
          <a:xfrm>
            <a:off x="140783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75258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1854" name="Gener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Generation</a:t>
            </a:r>
          </a:p>
        </p:txBody>
      </p:sp>
      <p:pic>
        <p:nvPicPr>
          <p:cNvPr id="1855" name="Picture 3" descr="Picture 3"/>
          <p:cNvPicPr>
            <a:picLocks noChangeAspect="1"/>
          </p:cNvPicPr>
          <p:nvPr/>
        </p:nvPicPr>
        <p:blipFill>
          <a:blip r:embed="rId2"/>
          <a:srcRect t="2370"/>
          <a:stretch>
            <a:fillRect/>
          </a:stretch>
        </p:blipFill>
        <p:spPr>
          <a:xfrm>
            <a:off x="16674236" y="5647133"/>
            <a:ext cx="7441751" cy="2264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6" name="Picture 8" descr="Picture 8"/>
          <p:cNvPicPr>
            <a:picLocks noChangeAspect="1"/>
          </p:cNvPicPr>
          <p:nvPr/>
        </p:nvPicPr>
        <p:blipFill>
          <a:blip r:embed="rId3"/>
          <a:srcRect t="1192"/>
          <a:stretch>
            <a:fillRect/>
          </a:stretch>
        </p:blipFill>
        <p:spPr>
          <a:xfrm>
            <a:off x="9131874" y="4337900"/>
            <a:ext cx="6512617" cy="43985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9" name="Google Shape;270;p34"/>
          <p:cNvGrpSpPr/>
          <p:nvPr/>
        </p:nvGrpSpPr>
        <p:grpSpPr>
          <a:xfrm>
            <a:off x="12095301" y="8851029"/>
            <a:ext cx="2400004" cy="1093769"/>
            <a:chOff x="0" y="0"/>
            <a:chExt cx="2400002" cy="1093768"/>
          </a:xfrm>
        </p:grpSpPr>
        <p:sp>
          <p:nvSpPr>
            <p:cNvPr id="1857" name="Rectangle"/>
            <p:cNvSpPr/>
            <p:nvPr/>
          </p:nvSpPr>
          <p:spPr>
            <a:xfrm>
              <a:off x="0" y="0"/>
              <a:ext cx="2400003" cy="1093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spcBef>
                  <a:spcPts val="1300"/>
                </a:spcBef>
                <a:defRPr sz="6000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endParaRPr/>
            </a:p>
          </p:txBody>
        </p:sp>
        <p:sp>
          <p:nvSpPr>
            <p:cNvPr id="1858" name="ERA5"/>
            <p:cNvSpPr txBox="1"/>
            <p:nvPr/>
          </p:nvSpPr>
          <p:spPr>
            <a:xfrm>
              <a:off x="91466" y="0"/>
              <a:ext cx="2217071" cy="665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spcBef>
                  <a:spcPts val="1300"/>
                </a:spcBef>
                <a:defRPr sz="32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ERA5</a:t>
              </a:r>
            </a:p>
          </p:txBody>
        </p:sp>
      </p:grpSp>
      <p:grpSp>
        <p:nvGrpSpPr>
          <p:cNvPr id="1862" name="Google Shape;270;p34"/>
          <p:cNvGrpSpPr/>
          <p:nvPr/>
        </p:nvGrpSpPr>
        <p:grpSpPr>
          <a:xfrm>
            <a:off x="19195109" y="8851029"/>
            <a:ext cx="2400003" cy="1093769"/>
            <a:chOff x="0" y="0"/>
            <a:chExt cx="2400002" cy="1093768"/>
          </a:xfrm>
        </p:grpSpPr>
        <p:sp>
          <p:nvSpPr>
            <p:cNvPr id="1860" name="Rectangle"/>
            <p:cNvSpPr/>
            <p:nvPr/>
          </p:nvSpPr>
          <p:spPr>
            <a:xfrm>
              <a:off x="0" y="0"/>
              <a:ext cx="2400003" cy="1093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spcBef>
                  <a:spcPts val="1300"/>
                </a:spcBef>
                <a:defRPr sz="32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endParaRPr/>
            </a:p>
          </p:txBody>
        </p:sp>
        <p:sp>
          <p:nvSpPr>
            <p:cNvPr id="1861" name="ShapeNET"/>
            <p:cNvSpPr txBox="1"/>
            <p:nvPr/>
          </p:nvSpPr>
          <p:spPr>
            <a:xfrm>
              <a:off x="91466" y="0"/>
              <a:ext cx="2217071" cy="665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spcBef>
                  <a:spcPts val="1300"/>
                </a:spcBef>
                <a:defRPr sz="32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ShapeNET</a:t>
              </a:r>
            </a:p>
          </p:txBody>
        </p:sp>
      </p:grpSp>
      <p:pic>
        <p:nvPicPr>
          <p:cNvPr id="1863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21" y="4934594"/>
            <a:ext cx="7501275" cy="38468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66" name="Google Shape;270;p34"/>
          <p:cNvGrpSpPr/>
          <p:nvPr/>
        </p:nvGrpSpPr>
        <p:grpSpPr>
          <a:xfrm>
            <a:off x="3181255" y="8799702"/>
            <a:ext cx="2614611" cy="1250655"/>
            <a:chOff x="0" y="0"/>
            <a:chExt cx="2614609" cy="1250653"/>
          </a:xfrm>
        </p:grpSpPr>
        <p:sp>
          <p:nvSpPr>
            <p:cNvPr id="1864" name="Rectangle"/>
            <p:cNvSpPr/>
            <p:nvPr/>
          </p:nvSpPr>
          <p:spPr>
            <a:xfrm>
              <a:off x="0" y="0"/>
              <a:ext cx="2614610" cy="119157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spcBef>
                  <a:spcPts val="1300"/>
                </a:spcBef>
                <a:defRPr sz="32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endParaRPr/>
            </a:p>
          </p:txBody>
        </p:sp>
        <p:sp>
          <p:nvSpPr>
            <p:cNvPr id="1865" name="PolyMNIST"/>
            <p:cNvSpPr txBox="1"/>
            <p:nvPr/>
          </p:nvSpPr>
          <p:spPr>
            <a:xfrm>
              <a:off x="99645" y="0"/>
              <a:ext cx="2415320" cy="1250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noAutofit/>
            </a:bodyPr>
            <a:lstStyle>
              <a:lvl1pPr algn="l" defTabSz="2438400">
                <a:spcBef>
                  <a:spcPts val="1300"/>
                </a:spcBef>
                <a:defRPr sz="32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PolyMNIST</a:t>
              </a:r>
            </a:p>
          </p:txBody>
        </p:sp>
      </p:grpSp>
      <p:sp>
        <p:nvSpPr>
          <p:cNvPr id="1867" name="Line"/>
          <p:cNvSpPr/>
          <p:nvPr/>
        </p:nvSpPr>
        <p:spPr>
          <a:xfrm>
            <a:off x="12703489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68" name="Line"/>
          <p:cNvSpPr/>
          <p:nvPr/>
        </p:nvSpPr>
        <p:spPr>
          <a:xfrm>
            <a:off x="10861226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69" name="Line"/>
          <p:cNvSpPr/>
          <p:nvPr/>
        </p:nvSpPr>
        <p:spPr>
          <a:xfrm>
            <a:off x="11454132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70" name="Line"/>
          <p:cNvSpPr/>
          <p:nvPr/>
        </p:nvSpPr>
        <p:spPr>
          <a:xfrm>
            <a:off x="12096758" y="473499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71" name="Line"/>
          <p:cNvSpPr/>
          <p:nvPr/>
        </p:nvSpPr>
        <p:spPr>
          <a:xfrm>
            <a:off x="10148540" y="473499"/>
            <a:ext cx="612452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72" name="Circle"/>
          <p:cNvSpPr/>
          <p:nvPr/>
        </p:nvSpPr>
        <p:spPr>
          <a:xfrm>
            <a:off x="99798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3" name="&lt;"/>
          <p:cNvSpPr/>
          <p:nvPr/>
        </p:nvSpPr>
        <p:spPr>
          <a:xfrm>
            <a:off x="10632625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874" name="Circle"/>
          <p:cNvSpPr/>
          <p:nvPr/>
        </p:nvSpPr>
        <p:spPr>
          <a:xfrm>
            <a:off x="11285394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5" name="Circle"/>
          <p:cNvSpPr/>
          <p:nvPr/>
        </p:nvSpPr>
        <p:spPr>
          <a:xfrm>
            <a:off x="11938163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6" name="Circle"/>
          <p:cNvSpPr/>
          <p:nvPr/>
        </p:nvSpPr>
        <p:spPr>
          <a:xfrm>
            <a:off x="12590932" y="310582"/>
            <a:ext cx="325834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7" name="Circle"/>
          <p:cNvSpPr/>
          <p:nvPr/>
        </p:nvSpPr>
        <p:spPr>
          <a:xfrm>
            <a:off x="13332290" y="314366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8" name="Line"/>
          <p:cNvSpPr/>
          <p:nvPr/>
        </p:nvSpPr>
        <p:spPr>
          <a:xfrm>
            <a:off x="13627230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79" name="Circle"/>
          <p:cNvSpPr/>
          <p:nvPr/>
        </p:nvSpPr>
        <p:spPr>
          <a:xfrm>
            <a:off x="140783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75258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28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Focusing on images:"/>
          <p:cNvSpPr txBox="1">
            <a:spLocks noGrp="1"/>
          </p:cNvSpPr>
          <p:nvPr>
            <p:ph type="body" sz="quarter" idx="1"/>
          </p:nvPr>
        </p:nvSpPr>
        <p:spPr>
          <a:xfrm>
            <a:off x="1206500" y="4248504"/>
            <a:ext cx="6719169" cy="8256012"/>
          </a:xfrm>
          <a:prstGeom prst="rect">
            <a:avLst/>
          </a:prstGeom>
        </p:spPr>
        <p:txBody>
          <a:bodyPr/>
          <a:lstStyle/>
          <a:p>
            <a:r>
              <a:t>Focusing on images:</a:t>
            </a:r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71451" y="13069518"/>
            <a:ext cx="228601" cy="386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94" y="5634807"/>
            <a:ext cx="6835980" cy="5483407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ext"/>
          <p:cNvSpPr txBox="1"/>
          <p:nvPr/>
        </p:nvSpPr>
        <p:spPr>
          <a:xfrm>
            <a:off x="7998028" y="6752634"/>
            <a:ext cx="14435631" cy="3247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endParaRPr/>
          </a:p>
          <a:p>
            <a:pPr algn="l">
              <a:defRPr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endParaRPr/>
          </a:p>
          <a:p>
            <a:pPr algn="l">
              <a:defRPr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endParaRPr/>
          </a:p>
          <a:p>
            <a:pPr algn="l">
              <a:defRPr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endParaRPr/>
          </a:p>
          <a:p>
            <a:pPr algn="l">
              <a:defRPr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endParaRPr/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028" y="6752634"/>
            <a:ext cx="118491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028" y="8042317"/>
            <a:ext cx="117729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028" y="9536018"/>
            <a:ext cx="14061958" cy="92873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ine"/>
          <p:cNvSpPr/>
          <p:nvPr/>
        </p:nvSpPr>
        <p:spPr>
          <a:xfrm>
            <a:off x="11931299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2" name="Line"/>
          <p:cNvSpPr/>
          <p:nvPr/>
        </p:nvSpPr>
        <p:spPr>
          <a:xfrm>
            <a:off x="12524206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3" name="Line"/>
          <p:cNvSpPr/>
          <p:nvPr/>
        </p:nvSpPr>
        <p:spPr>
          <a:xfrm>
            <a:off x="11218613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4" name="Circle"/>
          <p:cNvSpPr/>
          <p:nvPr/>
        </p:nvSpPr>
        <p:spPr>
          <a:xfrm>
            <a:off x="11049930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5" name="&lt;"/>
          <p:cNvSpPr/>
          <p:nvPr/>
        </p:nvSpPr>
        <p:spPr>
          <a:xfrm>
            <a:off x="11702698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296" name="Circle"/>
          <p:cNvSpPr/>
          <p:nvPr/>
        </p:nvSpPr>
        <p:spPr>
          <a:xfrm>
            <a:off x="1235546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7" name="Circle"/>
          <p:cNvSpPr/>
          <p:nvPr/>
        </p:nvSpPr>
        <p:spPr>
          <a:xfrm>
            <a:off x="13008236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1883" name="Reconstru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Reconstructions</a:t>
            </a:r>
          </a:p>
        </p:txBody>
      </p:sp>
      <p:pic>
        <p:nvPicPr>
          <p:cNvPr id="1884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952" y="6656703"/>
            <a:ext cx="332307" cy="8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5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949" y="8200559"/>
            <a:ext cx="332308" cy="8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6" name="Picture 9" descr="Picture 9"/>
          <p:cNvPicPr>
            <a:picLocks noChangeAspect="1"/>
          </p:cNvPicPr>
          <p:nvPr/>
        </p:nvPicPr>
        <p:blipFill>
          <a:blip r:embed="rId3"/>
          <a:srcRect r="3081"/>
          <a:stretch>
            <a:fillRect/>
          </a:stretch>
        </p:blipFill>
        <p:spPr>
          <a:xfrm>
            <a:off x="12331186" y="4537223"/>
            <a:ext cx="6008595" cy="4742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857367"/>
            <a:ext cx="6186609" cy="6894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8" name="Picture 8" descr="Picture 8"/>
          <p:cNvPicPr>
            <a:picLocks noChangeAspect="1"/>
          </p:cNvPicPr>
          <p:nvPr/>
        </p:nvPicPr>
        <p:blipFill>
          <a:blip r:embed="rId5"/>
          <a:srcRect l="51325" r="3273"/>
          <a:stretch>
            <a:fillRect/>
          </a:stretch>
        </p:blipFill>
        <p:spPr>
          <a:xfrm>
            <a:off x="5839727" y="3857367"/>
            <a:ext cx="6212364" cy="6894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9" name="Picture 3" descr="Picture 3"/>
          <p:cNvPicPr>
            <a:picLocks noChangeAspect="1"/>
          </p:cNvPicPr>
          <p:nvPr/>
        </p:nvPicPr>
        <p:blipFill>
          <a:blip r:embed="rId5"/>
          <a:srcRect l="2237" r="53664"/>
          <a:stretch>
            <a:fillRect/>
          </a:stretch>
        </p:blipFill>
        <p:spPr>
          <a:xfrm>
            <a:off x="18429682" y="3539904"/>
            <a:ext cx="6034161" cy="6894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0" name="Picture 12" descr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5826" y="9279517"/>
            <a:ext cx="1377857" cy="380099"/>
          </a:xfrm>
          <a:prstGeom prst="rect">
            <a:avLst/>
          </a:prstGeom>
          <a:ln w="12700">
            <a:miter lim="400000"/>
          </a:ln>
        </p:spPr>
      </p:pic>
      <p:sp>
        <p:nvSpPr>
          <p:cNvPr id="1891" name="Rectangle 14"/>
          <p:cNvSpPr/>
          <p:nvPr/>
        </p:nvSpPr>
        <p:spPr>
          <a:xfrm>
            <a:off x="8060090" y="10275440"/>
            <a:ext cx="429155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92" name="Rectangle 15"/>
          <p:cNvSpPr/>
          <p:nvPr/>
        </p:nvSpPr>
        <p:spPr>
          <a:xfrm>
            <a:off x="20324185" y="9957720"/>
            <a:ext cx="429156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93" name="Line"/>
          <p:cNvSpPr/>
          <p:nvPr/>
        </p:nvSpPr>
        <p:spPr>
          <a:xfrm>
            <a:off x="12703489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4" name="Line"/>
          <p:cNvSpPr/>
          <p:nvPr/>
        </p:nvSpPr>
        <p:spPr>
          <a:xfrm>
            <a:off x="10861226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5" name="Line"/>
          <p:cNvSpPr/>
          <p:nvPr/>
        </p:nvSpPr>
        <p:spPr>
          <a:xfrm>
            <a:off x="11454132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6" name="Line"/>
          <p:cNvSpPr/>
          <p:nvPr/>
        </p:nvSpPr>
        <p:spPr>
          <a:xfrm>
            <a:off x="12096758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7" name="Line"/>
          <p:cNvSpPr/>
          <p:nvPr/>
        </p:nvSpPr>
        <p:spPr>
          <a:xfrm>
            <a:off x="10148540" y="473499"/>
            <a:ext cx="612452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8" name="Circle"/>
          <p:cNvSpPr/>
          <p:nvPr/>
        </p:nvSpPr>
        <p:spPr>
          <a:xfrm>
            <a:off x="99798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9" name="&lt;"/>
          <p:cNvSpPr/>
          <p:nvPr/>
        </p:nvSpPr>
        <p:spPr>
          <a:xfrm>
            <a:off x="10632625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900" name="Circle"/>
          <p:cNvSpPr/>
          <p:nvPr/>
        </p:nvSpPr>
        <p:spPr>
          <a:xfrm>
            <a:off x="11285394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1" name="Circle"/>
          <p:cNvSpPr/>
          <p:nvPr/>
        </p:nvSpPr>
        <p:spPr>
          <a:xfrm>
            <a:off x="11938163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2" name="Circle"/>
          <p:cNvSpPr/>
          <p:nvPr/>
        </p:nvSpPr>
        <p:spPr>
          <a:xfrm>
            <a:off x="12590932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3" name="Circle"/>
          <p:cNvSpPr/>
          <p:nvPr/>
        </p:nvSpPr>
        <p:spPr>
          <a:xfrm>
            <a:off x="13332290" y="314366"/>
            <a:ext cx="325834" cy="325834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4" name="Line"/>
          <p:cNvSpPr/>
          <p:nvPr/>
        </p:nvSpPr>
        <p:spPr>
          <a:xfrm>
            <a:off x="13627230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05" name="Circle"/>
          <p:cNvSpPr/>
          <p:nvPr/>
        </p:nvSpPr>
        <p:spPr>
          <a:xfrm>
            <a:off x="140783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75258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1909" name="Inference tim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Inference times</a:t>
            </a:r>
          </a:p>
        </p:txBody>
      </p:sp>
      <p:sp>
        <p:nvSpPr>
          <p:cNvPr id="1910" name="Rectangle 14"/>
          <p:cNvSpPr/>
          <p:nvPr/>
        </p:nvSpPr>
        <p:spPr>
          <a:xfrm>
            <a:off x="8060090" y="10827498"/>
            <a:ext cx="429155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11" name="Rectangle 15"/>
          <p:cNvSpPr/>
          <p:nvPr/>
        </p:nvSpPr>
        <p:spPr>
          <a:xfrm>
            <a:off x="20324185" y="10509777"/>
            <a:ext cx="429156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12" name="Picture 3" descr="Picture 3"/>
          <p:cNvPicPr>
            <a:picLocks noChangeAspect="1"/>
          </p:cNvPicPr>
          <p:nvPr/>
        </p:nvPicPr>
        <p:blipFill>
          <a:blip r:embed="rId2"/>
          <a:srcRect b="5167"/>
          <a:stretch>
            <a:fillRect/>
          </a:stretch>
        </p:blipFill>
        <p:spPr>
          <a:xfrm>
            <a:off x="3972524" y="4146233"/>
            <a:ext cx="14078799" cy="4652057"/>
          </a:xfrm>
          <a:prstGeom prst="rect">
            <a:avLst/>
          </a:prstGeom>
          <a:ln w="50800">
            <a:solidFill>
              <a:srgbClr val="C82254"/>
            </a:solidFill>
          </a:ln>
        </p:spPr>
      </p:pic>
      <p:pic>
        <p:nvPicPr>
          <p:cNvPr id="1913" name="Picture 4" descr="Picture 4"/>
          <p:cNvPicPr>
            <a:picLocks noChangeAspect="1"/>
          </p:cNvPicPr>
          <p:nvPr/>
        </p:nvPicPr>
        <p:blipFill>
          <a:blip r:embed="rId3"/>
          <a:srcRect t="34919" b="5168"/>
          <a:stretch>
            <a:fillRect/>
          </a:stretch>
        </p:blipFill>
        <p:spPr>
          <a:xfrm>
            <a:off x="3972524" y="9134567"/>
            <a:ext cx="14078795" cy="2939083"/>
          </a:xfrm>
          <a:prstGeom prst="rect">
            <a:avLst/>
          </a:prstGeom>
          <a:ln w="50800">
            <a:solidFill>
              <a:srgbClr val="C82254"/>
            </a:solidFill>
          </a:ln>
        </p:spPr>
      </p:pic>
      <p:grpSp>
        <p:nvGrpSpPr>
          <p:cNvPr id="1916" name="Google Shape;270;p34"/>
          <p:cNvGrpSpPr/>
          <p:nvPr/>
        </p:nvGrpSpPr>
        <p:grpSpPr>
          <a:xfrm>
            <a:off x="18262631" y="7922686"/>
            <a:ext cx="3429193" cy="1093769"/>
            <a:chOff x="0" y="0"/>
            <a:chExt cx="3429192" cy="1093768"/>
          </a:xfrm>
        </p:grpSpPr>
        <p:sp>
          <p:nvSpPr>
            <p:cNvPr id="1914" name="Rectangle"/>
            <p:cNvSpPr/>
            <p:nvPr/>
          </p:nvSpPr>
          <p:spPr>
            <a:xfrm>
              <a:off x="0" y="0"/>
              <a:ext cx="3429193" cy="1093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spcBef>
                  <a:spcPts val="1300"/>
                </a:spcBef>
                <a:defRPr sz="6000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endParaRPr/>
            </a:p>
          </p:txBody>
        </p:sp>
        <p:sp>
          <p:nvSpPr>
            <p:cNvPr id="1915" name="Reconstruction"/>
            <p:cNvSpPr txBox="1"/>
            <p:nvPr/>
          </p:nvSpPr>
          <p:spPr>
            <a:xfrm>
              <a:off x="91466" y="0"/>
              <a:ext cx="3246260" cy="665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spcBef>
                  <a:spcPts val="1300"/>
                </a:spcBef>
                <a:defRPr sz="32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Reconstruction</a:t>
              </a:r>
            </a:p>
          </p:txBody>
        </p:sp>
      </p:grpSp>
      <p:grpSp>
        <p:nvGrpSpPr>
          <p:cNvPr id="1919" name="Google Shape;270;p34"/>
          <p:cNvGrpSpPr/>
          <p:nvPr/>
        </p:nvGrpSpPr>
        <p:grpSpPr>
          <a:xfrm>
            <a:off x="18262630" y="11270100"/>
            <a:ext cx="4238250" cy="1093769"/>
            <a:chOff x="0" y="0"/>
            <a:chExt cx="4238248" cy="1093768"/>
          </a:xfrm>
        </p:grpSpPr>
        <p:sp>
          <p:nvSpPr>
            <p:cNvPr id="1917" name="Rectangle"/>
            <p:cNvSpPr/>
            <p:nvPr/>
          </p:nvSpPr>
          <p:spPr>
            <a:xfrm>
              <a:off x="-1" y="0"/>
              <a:ext cx="4238250" cy="1093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spcBef>
                  <a:spcPts val="1300"/>
                </a:spcBef>
                <a:defRPr sz="6000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endParaRPr/>
            </a:p>
          </p:txBody>
        </p:sp>
        <p:sp>
          <p:nvSpPr>
            <p:cNvPr id="1918" name="Super-reconstruction"/>
            <p:cNvSpPr txBox="1"/>
            <p:nvPr/>
          </p:nvSpPr>
          <p:spPr>
            <a:xfrm>
              <a:off x="91466" y="0"/>
              <a:ext cx="4055316" cy="665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 algn="l" defTabSz="2438400">
                <a:spcBef>
                  <a:spcPts val="1300"/>
                </a:spcBef>
                <a:defRPr sz="3200" i="1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Super-reconstruction</a:t>
              </a:r>
            </a:p>
          </p:txBody>
        </p:sp>
      </p:grpSp>
      <p:sp>
        <p:nvSpPr>
          <p:cNvPr id="1920" name="Line"/>
          <p:cNvSpPr/>
          <p:nvPr/>
        </p:nvSpPr>
        <p:spPr>
          <a:xfrm>
            <a:off x="12703489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21" name="Line"/>
          <p:cNvSpPr/>
          <p:nvPr/>
        </p:nvSpPr>
        <p:spPr>
          <a:xfrm>
            <a:off x="10861226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22" name="Line"/>
          <p:cNvSpPr/>
          <p:nvPr/>
        </p:nvSpPr>
        <p:spPr>
          <a:xfrm>
            <a:off x="11454132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23" name="Line"/>
          <p:cNvSpPr/>
          <p:nvPr/>
        </p:nvSpPr>
        <p:spPr>
          <a:xfrm>
            <a:off x="12096758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24" name="Line"/>
          <p:cNvSpPr/>
          <p:nvPr/>
        </p:nvSpPr>
        <p:spPr>
          <a:xfrm>
            <a:off x="10148540" y="473499"/>
            <a:ext cx="612452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25" name="Circle"/>
          <p:cNvSpPr/>
          <p:nvPr/>
        </p:nvSpPr>
        <p:spPr>
          <a:xfrm>
            <a:off x="99798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26" name="&lt;"/>
          <p:cNvSpPr/>
          <p:nvPr/>
        </p:nvSpPr>
        <p:spPr>
          <a:xfrm>
            <a:off x="10632625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927" name="Circle"/>
          <p:cNvSpPr/>
          <p:nvPr/>
        </p:nvSpPr>
        <p:spPr>
          <a:xfrm>
            <a:off x="11285394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28" name="Circle"/>
          <p:cNvSpPr/>
          <p:nvPr/>
        </p:nvSpPr>
        <p:spPr>
          <a:xfrm>
            <a:off x="11938163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29" name="Circle"/>
          <p:cNvSpPr/>
          <p:nvPr/>
        </p:nvSpPr>
        <p:spPr>
          <a:xfrm>
            <a:off x="12590932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30" name="Circle"/>
          <p:cNvSpPr/>
          <p:nvPr/>
        </p:nvSpPr>
        <p:spPr>
          <a:xfrm>
            <a:off x="13332290" y="314366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31" name="Line"/>
          <p:cNvSpPr/>
          <p:nvPr/>
        </p:nvSpPr>
        <p:spPr>
          <a:xfrm>
            <a:off x="13627230" y="477283"/>
            <a:ext cx="641128" cy="1"/>
          </a:xfrm>
          <a:prstGeom prst="line">
            <a:avLst/>
          </a:prstGeom>
          <a:ln w="889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32" name="Circle"/>
          <p:cNvSpPr/>
          <p:nvPr/>
        </p:nvSpPr>
        <p:spPr>
          <a:xfrm>
            <a:off x="14078309" y="310582"/>
            <a:ext cx="325835" cy="32583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75258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1936" name="Image comple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Image completion</a:t>
            </a:r>
          </a:p>
        </p:txBody>
      </p:sp>
      <p:sp>
        <p:nvSpPr>
          <p:cNvPr id="1937" name="Rectangle 14"/>
          <p:cNvSpPr/>
          <p:nvPr/>
        </p:nvSpPr>
        <p:spPr>
          <a:xfrm>
            <a:off x="8060090" y="11014025"/>
            <a:ext cx="429155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8" name="Rectangle 15"/>
          <p:cNvSpPr/>
          <p:nvPr/>
        </p:nvSpPr>
        <p:spPr>
          <a:xfrm>
            <a:off x="20324185" y="10696305"/>
            <a:ext cx="429156" cy="317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939" name="Picture 3" descr="Picture 3"/>
          <p:cNvPicPr>
            <a:picLocks noChangeAspect="1"/>
          </p:cNvPicPr>
          <p:nvPr/>
        </p:nvPicPr>
        <p:blipFill>
          <a:blip r:embed="rId2"/>
          <a:srcRect b="34382"/>
          <a:stretch>
            <a:fillRect/>
          </a:stretch>
        </p:blipFill>
        <p:spPr>
          <a:xfrm>
            <a:off x="888716" y="3766699"/>
            <a:ext cx="7750959" cy="752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0" name="Picture 4" descr="Picture 4"/>
          <p:cNvPicPr>
            <a:picLocks noChangeAspect="1"/>
          </p:cNvPicPr>
          <p:nvPr/>
        </p:nvPicPr>
        <p:blipFill>
          <a:blip r:embed="rId3"/>
          <a:srcRect b="34503"/>
          <a:stretch>
            <a:fillRect/>
          </a:stretch>
        </p:blipFill>
        <p:spPr>
          <a:xfrm>
            <a:off x="8868599" y="3914985"/>
            <a:ext cx="7793724" cy="736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506" y="3895248"/>
            <a:ext cx="6822473" cy="7436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2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3943" y="4084275"/>
            <a:ext cx="440268" cy="7247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3" name="Picture 7" descr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061" y="11375801"/>
            <a:ext cx="3996268" cy="541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4" name="Picture 8" descr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4394" y="11381057"/>
            <a:ext cx="3522135" cy="541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5" name="Picture 9" descr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8235" y="11426601"/>
            <a:ext cx="2675468" cy="440268"/>
          </a:xfrm>
          <a:prstGeom prst="rect">
            <a:avLst/>
          </a:prstGeom>
          <a:ln w="12700">
            <a:miter lim="400000"/>
          </a:ln>
        </p:spPr>
      </p:pic>
      <p:sp>
        <p:nvSpPr>
          <p:cNvPr id="1946" name="Line"/>
          <p:cNvSpPr/>
          <p:nvPr/>
        </p:nvSpPr>
        <p:spPr>
          <a:xfrm>
            <a:off x="12703489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47" name="Line"/>
          <p:cNvSpPr/>
          <p:nvPr/>
        </p:nvSpPr>
        <p:spPr>
          <a:xfrm>
            <a:off x="10861226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48" name="Line"/>
          <p:cNvSpPr/>
          <p:nvPr/>
        </p:nvSpPr>
        <p:spPr>
          <a:xfrm>
            <a:off x="11454132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49" name="Line"/>
          <p:cNvSpPr/>
          <p:nvPr/>
        </p:nvSpPr>
        <p:spPr>
          <a:xfrm>
            <a:off x="12096758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0" name="Line"/>
          <p:cNvSpPr/>
          <p:nvPr/>
        </p:nvSpPr>
        <p:spPr>
          <a:xfrm>
            <a:off x="10148540" y="473499"/>
            <a:ext cx="612452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1" name="Circle"/>
          <p:cNvSpPr/>
          <p:nvPr/>
        </p:nvSpPr>
        <p:spPr>
          <a:xfrm>
            <a:off x="997985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52" name="&lt;"/>
          <p:cNvSpPr/>
          <p:nvPr/>
        </p:nvSpPr>
        <p:spPr>
          <a:xfrm>
            <a:off x="10632625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1953" name="Circle"/>
          <p:cNvSpPr/>
          <p:nvPr/>
        </p:nvSpPr>
        <p:spPr>
          <a:xfrm>
            <a:off x="11285394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54" name="Circle"/>
          <p:cNvSpPr/>
          <p:nvPr/>
        </p:nvSpPr>
        <p:spPr>
          <a:xfrm>
            <a:off x="11938163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55" name="Circle"/>
          <p:cNvSpPr/>
          <p:nvPr/>
        </p:nvSpPr>
        <p:spPr>
          <a:xfrm>
            <a:off x="12590932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56" name="Circle"/>
          <p:cNvSpPr/>
          <p:nvPr/>
        </p:nvSpPr>
        <p:spPr>
          <a:xfrm>
            <a:off x="13332290" y="314366"/>
            <a:ext cx="325834" cy="32583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57" name="Line"/>
          <p:cNvSpPr/>
          <p:nvPr/>
        </p:nvSpPr>
        <p:spPr>
          <a:xfrm>
            <a:off x="13627230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8" name="Circle"/>
          <p:cNvSpPr/>
          <p:nvPr/>
        </p:nvSpPr>
        <p:spPr>
          <a:xfrm>
            <a:off x="14078309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301" y="13075258"/>
            <a:ext cx="355398" cy="386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1962" name="Thanks to learning distributions of functions, our proposed VAMoH can easily perform:…"/>
          <p:cNvSpPr txBox="1">
            <a:spLocks noGrp="1"/>
          </p:cNvSpPr>
          <p:nvPr>
            <p:ph type="body" idx="1"/>
          </p:nvPr>
        </p:nvSpPr>
        <p:spPr>
          <a:xfrm>
            <a:off x="1206500" y="3754390"/>
            <a:ext cx="21971000" cy="8750126"/>
          </a:xfrm>
          <a:prstGeom prst="rect">
            <a:avLst/>
          </a:prstGeom>
        </p:spPr>
        <p:txBody>
          <a:bodyPr/>
          <a:lstStyle/>
          <a:p>
            <a:pPr marL="0" indent="0" defTabSz="1901904">
              <a:spcBef>
                <a:spcPts val="3500"/>
              </a:spcBef>
              <a:buSzTx/>
              <a:buNone/>
              <a:defRPr sz="3275"/>
            </a:pPr>
            <a:r>
              <a:t>Thanks to learning distributions of functions, our proposed VAMoH can easily perform:</a:t>
            </a:r>
          </a:p>
          <a:p>
            <a:pPr marL="1062855" lvl="1" indent="-587367" defTabSz="1901904">
              <a:spcBef>
                <a:spcPts val="3500"/>
              </a:spcBef>
              <a:defRPr sz="3275"/>
            </a:pPr>
            <a:r>
              <a:t>Generation.</a:t>
            </a:r>
          </a:p>
          <a:p>
            <a:pPr marL="1062855" lvl="1" indent="-587367" defTabSz="1901904">
              <a:spcBef>
                <a:spcPts val="3500"/>
              </a:spcBef>
              <a:defRPr sz="3275"/>
            </a:pPr>
            <a:r>
              <a:t>Reconstruction.</a:t>
            </a:r>
          </a:p>
          <a:p>
            <a:pPr marL="1062855" lvl="1" indent="-587367" defTabSz="1901904">
              <a:spcBef>
                <a:spcPts val="3500"/>
              </a:spcBef>
              <a:defRPr sz="3275"/>
            </a:pPr>
            <a:r>
              <a:t>Conditional generation.</a:t>
            </a:r>
          </a:p>
          <a:p>
            <a:pPr marL="1062855" lvl="1" indent="-587367" defTabSz="1901904">
              <a:spcBef>
                <a:spcPts val="3500"/>
              </a:spcBef>
              <a:defRPr sz="3275"/>
            </a:pPr>
            <a:r>
              <a:t>Super resolution (interpolation).</a:t>
            </a:r>
          </a:p>
          <a:p>
            <a:pPr marL="0" indent="0" defTabSz="1901904">
              <a:spcBef>
                <a:spcPts val="3500"/>
              </a:spcBef>
              <a:buSzTx/>
              <a:buNone/>
              <a:defRPr sz="3275"/>
            </a:pPr>
            <a:r>
              <a:t>While being:</a:t>
            </a:r>
          </a:p>
          <a:p>
            <a:pPr marL="891539" lvl="1" indent="-416051" defTabSz="1901904">
              <a:spcBef>
                <a:spcPts val="3500"/>
              </a:spcBef>
              <a:buSzPct val="123000"/>
              <a:buChar char="✓"/>
              <a:defRPr sz="3275"/>
            </a:pPr>
            <a:r>
              <a:t>Robust to partially observed data.</a:t>
            </a:r>
          </a:p>
          <a:p>
            <a:pPr marL="891539" lvl="1" indent="-416051" defTabSz="1901904">
              <a:spcBef>
                <a:spcPts val="3500"/>
              </a:spcBef>
              <a:buSzPct val="123000"/>
              <a:buChar char="✓"/>
              <a:defRPr sz="3275"/>
            </a:pPr>
            <a:r>
              <a:t>Expressive for generating high-quality data.</a:t>
            </a:r>
          </a:p>
          <a:p>
            <a:pPr marL="891539" lvl="1" indent="-416051" defTabSz="1901904">
              <a:spcBef>
                <a:spcPts val="3500"/>
              </a:spcBef>
              <a:buSzPct val="123000"/>
              <a:buChar char="✓"/>
              <a:defRPr sz="3275"/>
            </a:pPr>
            <a:r>
              <a:t>Efficient in terms of inference.</a:t>
            </a:r>
          </a:p>
        </p:txBody>
      </p:sp>
      <p:sp>
        <p:nvSpPr>
          <p:cNvPr id="19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Further detai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details</a:t>
            </a:r>
          </a:p>
        </p:txBody>
      </p:sp>
      <p:sp>
        <p:nvSpPr>
          <p:cNvPr id="19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969" name="[Paper]"/>
          <p:cNvSpPr txBox="1"/>
          <p:nvPr/>
        </p:nvSpPr>
        <p:spPr>
          <a:xfrm>
            <a:off x="18780276" y="8981150"/>
            <a:ext cx="1543508" cy="645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u="sng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[Paper]</a:t>
            </a:r>
          </a:p>
        </p:txBody>
      </p:sp>
      <p:sp>
        <p:nvSpPr>
          <p:cNvPr id="1970" name="[25] Koyuncu et at., 2023"/>
          <p:cNvSpPr txBox="1"/>
          <p:nvPr/>
        </p:nvSpPr>
        <p:spPr>
          <a:xfrm>
            <a:off x="19696697" y="11949830"/>
            <a:ext cx="3893855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[25]</a:t>
            </a:r>
            <a:r>
              <a:t> Koyuncu et at., 2023</a:t>
            </a:r>
          </a:p>
        </p:txBody>
      </p:sp>
      <p:pic>
        <p:nvPicPr>
          <p:cNvPr id="1971" name="Screenshot 2023-06-01 at 23.26.07.png" descr="Screenshot 2023-06-01 at 23.26.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158" y="4562811"/>
            <a:ext cx="13427321" cy="59095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72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771" y="6063310"/>
            <a:ext cx="2908519" cy="2908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197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8" name="[1] Campbell, A., Chen, W., Stimper, V., Hernandez-Lobato, J. M., &amp; Zhang, Y. (2021, July). A gradient based strategy for hamiltonian monte carlo hyperparameter optimization. In International Conference on Machine Learning (pp. 1238-1248). PMLR.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7465623"/>
          </a:xfrm>
          <a:prstGeom prst="rect">
            <a:avLst/>
          </a:prstGeom>
        </p:spPr>
        <p:txBody>
          <a:bodyPr/>
          <a:lstStyle/>
          <a:p>
            <a:pPr marL="595630" indent="-595630" defTabSz="1633687">
              <a:spcBef>
                <a:spcPts val="3000"/>
              </a:spcBef>
              <a:buSzPct val="80000"/>
              <a:buBlip>
                <a:blip r:embed="rId3"/>
              </a:buBlip>
              <a:defRPr sz="2814">
                <a:solidFill>
                  <a:srgbClr val="5E5E5E"/>
                </a:solidFill>
              </a:defRPr>
            </a:pPr>
            <a:r>
              <a:t>[1] Campbell, A., Chen, W., Stimper, V., Hernandez-Lobato, J. M., &amp; Zhang, Y. (2021, July). A gradient based strategy for hamiltonian monte carlo hyperparameter optimization. In </a:t>
            </a:r>
            <a:r>
              <a:rPr i="1"/>
              <a:t>International Conference on Machine Learning</a:t>
            </a:r>
            <a:r>
              <a:t> (pp. 1238-1248). PMLR.</a:t>
            </a:r>
          </a:p>
          <a:p>
            <a:pPr marL="595630" indent="-595630" defTabSz="1633687">
              <a:spcBef>
                <a:spcPts val="3000"/>
              </a:spcBef>
              <a:buSzPct val="80000"/>
              <a:buBlip>
                <a:blip r:embed="rId3"/>
              </a:buBlip>
              <a:defRPr sz="2814">
                <a:solidFill>
                  <a:srgbClr val="5E5E5E"/>
                </a:solidFill>
              </a:defRPr>
            </a:pPr>
            <a:r>
              <a:t>[2] Caterini, A. L., Doucet, A., &amp; Sejdinovic, D. (2018). Hamiltonian variational auto-encoder. </a:t>
            </a:r>
            <a:r>
              <a:rPr i="1"/>
              <a:t>Advances in Neural Information Processing Systems</a:t>
            </a:r>
            <a:r>
              <a:t>, </a:t>
            </a:r>
            <a:r>
              <a:rPr i="1"/>
              <a:t>31</a:t>
            </a:r>
            <a:r>
              <a:t>.</a:t>
            </a:r>
          </a:p>
          <a:p>
            <a:pPr marL="595630" indent="-595630" defTabSz="1633687">
              <a:spcBef>
                <a:spcPts val="3000"/>
              </a:spcBef>
              <a:buSzPct val="80000"/>
              <a:buBlip>
                <a:blip r:embed="rId3"/>
              </a:buBlip>
              <a:defRPr sz="2814">
                <a:solidFill>
                  <a:srgbClr val="5E5E5E"/>
                </a:solidFill>
              </a:defRPr>
            </a:pPr>
            <a:r>
              <a:t>[3] Salimans, T., Kingma, D., &amp; Welling, M. (2015, June). Markov chain monte carlo and variational inference: Bridging the gap. In </a:t>
            </a:r>
            <a:r>
              <a:rPr i="1"/>
              <a:t>International conference on machine learning</a:t>
            </a:r>
            <a:r>
              <a:t> (pp. 1218-1226). PMLR. </a:t>
            </a:r>
          </a:p>
          <a:p>
            <a:pPr marL="595630" indent="-595630" defTabSz="1633687">
              <a:spcBef>
                <a:spcPts val="3000"/>
              </a:spcBef>
              <a:buSzPct val="80000"/>
              <a:buBlip>
                <a:blip r:embed="rId3"/>
              </a:buBlip>
              <a:defRPr sz="2814">
                <a:solidFill>
                  <a:srgbClr val="5E5E5E"/>
                </a:solidFill>
              </a:defRPr>
            </a:pPr>
            <a:r>
              <a:t>[4] Ruiz, F. J., Titsias, M. K., Cemgil, T., &amp; Doucet, A. (2021, December). Unbiased gradient estimation for variational auto-encoders using coupled Markov chains. In </a:t>
            </a:r>
            <a:r>
              <a:rPr i="1"/>
              <a:t>Uncertainty in Artificial Intelligence</a:t>
            </a:r>
            <a:r>
              <a:t> (pp. 707-717). PMLR.</a:t>
            </a:r>
          </a:p>
          <a:p>
            <a:pPr marL="595630" indent="-595630" defTabSz="1633687">
              <a:spcBef>
                <a:spcPts val="3000"/>
              </a:spcBef>
              <a:buSzPct val="80000"/>
              <a:buBlip>
                <a:blip r:embed="rId3"/>
              </a:buBlip>
              <a:defRPr sz="2814">
                <a:solidFill>
                  <a:srgbClr val="5E5E5E"/>
                </a:solidFill>
              </a:defRPr>
            </a:pPr>
            <a:r>
              <a:t>[5] Dupont, E., Whye Teh, Y. &amp;amp; Doucet, A.. (2022).  Generative Models as Distributions of Functions. </a:t>
            </a:r>
            <a:r>
              <a:rPr i="1"/>
              <a:t>Proceedings of The 25th International Conference on Artificial Intelligence and Statistics, in Proceedings of Machine Learning Research</a:t>
            </a:r>
            <a:r>
              <a:t> 151:2989-3015.</a:t>
            </a:r>
          </a:p>
          <a:p>
            <a:pPr marL="595630" indent="-595630" defTabSz="1633687">
              <a:spcBef>
                <a:spcPts val="3000"/>
              </a:spcBef>
              <a:buSzPct val="80000"/>
              <a:buBlip>
                <a:blip r:embed="rId3"/>
              </a:buBlip>
              <a:defRPr sz="2814">
                <a:solidFill>
                  <a:srgbClr val="5E5E5E"/>
                </a:solidFill>
              </a:defRPr>
            </a:pPr>
            <a:r>
              <a:t>[6] Dupont, E., Kim, H., Eslami, S. A., Rezende, D. J., &amp; Rosenbaum, D. (2022, June). From data to functa: Your data point is a function and you can treat it like one. In </a:t>
            </a:r>
            <a:r>
              <a:rPr i="1"/>
              <a:t>International Conference on Machine Learning</a:t>
            </a:r>
            <a:r>
              <a:t> (pp. 5694-5725). PMLR.</a:t>
            </a:r>
          </a:p>
        </p:txBody>
      </p:sp>
      <p:sp>
        <p:nvSpPr>
          <p:cNvPr id="19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198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5" name="[7] Kingma, D. P., &amp; Welling, M. (2013). Auto-encoding variational bayes. arXiv preprint arXiv:1312.6114.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7157637"/>
          </a:xfrm>
          <a:prstGeom prst="rect">
            <a:avLst/>
          </a:prstGeom>
        </p:spPr>
        <p:txBody>
          <a:bodyPr/>
          <a:lstStyle/>
          <a:p>
            <a:pPr marL="648970" indent="-648970" defTabSz="1779987">
              <a:spcBef>
                <a:spcPts val="3200"/>
              </a:spcBef>
              <a:buSzPct val="80000"/>
              <a:buBlip>
                <a:blip r:embed="rId3"/>
              </a:buBlip>
              <a:defRPr sz="3066">
                <a:solidFill>
                  <a:srgbClr val="5E5E5E"/>
                </a:solidFill>
              </a:defRPr>
            </a:pPr>
            <a:r>
              <a:t>[7] Kingma, D. P., &amp; Welling, M. (2013). Auto-encoding variational bayes. </a:t>
            </a:r>
            <a:r>
              <a:rPr i="1"/>
              <a:t>arXiv preprint arXiv:1312.6114</a:t>
            </a:r>
            <a:r>
              <a:t>.</a:t>
            </a:r>
          </a:p>
          <a:p>
            <a:pPr marL="648970" indent="-648970" defTabSz="1779987">
              <a:spcBef>
                <a:spcPts val="3200"/>
              </a:spcBef>
              <a:buSzPct val="80000"/>
              <a:buBlip>
                <a:blip r:embed="rId3"/>
              </a:buBlip>
              <a:defRPr sz="3066">
                <a:solidFill>
                  <a:srgbClr val="5E5E5E"/>
                </a:solidFill>
              </a:defRPr>
            </a:pPr>
            <a:r>
              <a:t>[8] Cremer, C., Li, X., &amp; Duvenaud, D. (2018, July). Inference suboptimality in variational autoencoders. In </a:t>
            </a:r>
            <a:r>
              <a:rPr i="1"/>
              <a:t>International Conference on Machine Learning</a:t>
            </a:r>
            <a:r>
              <a:t> (pp. 1078-1086). PMLR.</a:t>
            </a:r>
          </a:p>
          <a:p>
            <a:pPr marL="648970" indent="-648970" defTabSz="1779987">
              <a:spcBef>
                <a:spcPts val="3200"/>
              </a:spcBef>
              <a:buSzPct val="80000"/>
              <a:buBlip>
                <a:blip r:embed="rId3"/>
              </a:buBlip>
              <a:defRPr sz="3066">
                <a:solidFill>
                  <a:srgbClr val="5E5E5E"/>
                </a:solidFill>
              </a:defRPr>
            </a:pPr>
            <a:r>
              <a:t>[9] Bernardo, J. M. (1979). Expected information as expected utility. </a:t>
            </a:r>
            <a:r>
              <a:rPr i="1"/>
              <a:t>the Annals of Statistics</a:t>
            </a:r>
            <a:r>
              <a:t>, 686-690.</a:t>
            </a:r>
          </a:p>
          <a:p>
            <a:pPr marL="648970" indent="-648970" defTabSz="1779987">
              <a:spcBef>
                <a:spcPts val="3200"/>
              </a:spcBef>
              <a:buSzPct val="80000"/>
              <a:buBlip>
                <a:blip r:embed="rId3"/>
              </a:buBlip>
              <a:defRPr sz="3066">
                <a:solidFill>
                  <a:srgbClr val="5E5E5E"/>
                </a:solidFill>
              </a:defRPr>
            </a:pPr>
            <a:r>
              <a:t>[10] Ma, C., Tschiatschek, S., Palla, K., Hernández-Lobato, J. M., Nowozin, S., &amp; Zhang, C. (2018). Eddi: Efficient dynamic discovery of high-value information with partial vae. </a:t>
            </a:r>
            <a:r>
              <a:rPr i="1"/>
              <a:t>arXiv preprint arXiv:1809.11142</a:t>
            </a:r>
            <a:r>
              <a:t>.</a:t>
            </a:r>
          </a:p>
          <a:p>
            <a:pPr marL="648970" indent="-648970" defTabSz="1779987">
              <a:spcBef>
                <a:spcPts val="3200"/>
              </a:spcBef>
              <a:buSzPct val="80000"/>
              <a:buBlip>
                <a:blip r:embed="rId3"/>
              </a:buBlip>
              <a:defRPr sz="3066">
                <a:solidFill>
                  <a:srgbClr val="5E5E5E"/>
                </a:solidFill>
              </a:defRPr>
            </a:pPr>
            <a:r>
              <a:t>[11] Ma, C., Tschiatschek, S., Turner, R., Hernández-Lobato, J. M., &amp; Zhang, C. (2020). VAEM: a deep generative model for heterogeneous mixed type data. </a:t>
            </a:r>
            <a:r>
              <a:rPr i="1"/>
              <a:t>Advances in Neural Information Processing Systems</a:t>
            </a:r>
            <a:r>
              <a:t>, </a:t>
            </a:r>
            <a:r>
              <a:rPr i="1"/>
              <a:t>33</a:t>
            </a:r>
            <a:r>
              <a:t>, 11237-11247.</a:t>
            </a:r>
          </a:p>
          <a:p>
            <a:pPr marL="648970" indent="-648970" defTabSz="1779987">
              <a:spcBef>
                <a:spcPts val="3200"/>
              </a:spcBef>
              <a:buSzPct val="80000"/>
              <a:buBlip>
                <a:blip r:embed="rId3"/>
              </a:buBlip>
              <a:defRPr sz="3066">
                <a:solidFill>
                  <a:srgbClr val="5E5E5E"/>
                </a:solidFill>
              </a:defRPr>
            </a:pPr>
            <a:r>
              <a:t>[12] Child, R. (2020). Very deep vaes generalize autoregressive models and can outperform them on images. </a:t>
            </a:r>
            <a:r>
              <a:rPr i="1"/>
              <a:t>arXiv preprint arXiv:2011.10650</a:t>
            </a:r>
            <a:r>
              <a:t>.</a:t>
            </a:r>
          </a:p>
        </p:txBody>
      </p:sp>
      <p:sp>
        <p:nvSpPr>
          <p:cNvPr id="19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199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2" name="[13] Nazabal, A., Olmos, P. M., Ghahramani, Z., &amp; Valera, I. (2020). Handling incomplete heterogeneous data using vaes. Pattern Recognition, 107, 107501.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7157637"/>
          </a:xfrm>
          <a:prstGeom prst="rect">
            <a:avLst/>
          </a:prstGeom>
        </p:spPr>
        <p:txBody>
          <a:bodyPr/>
          <a:lstStyle/>
          <a:p>
            <a:pPr marL="640080" indent="-640080" defTabSz="1755604">
              <a:spcBef>
                <a:spcPts val="3200"/>
              </a:spcBef>
              <a:buSzPct val="80000"/>
              <a:buBlip>
                <a:blip r:embed="rId3"/>
              </a:buBlip>
              <a:defRPr sz="3024">
                <a:solidFill>
                  <a:srgbClr val="5E5E5E"/>
                </a:solidFill>
              </a:defRPr>
            </a:pPr>
            <a:r>
              <a:t>[13] Nazabal, A., Olmos, P. M., Ghahramani, Z., &amp; Valera, I. (2020). Handling incomplete heterogeneous data using vaes. </a:t>
            </a:r>
            <a:r>
              <a:rPr i="1"/>
              <a:t>Pattern Recognition</a:t>
            </a:r>
            <a:r>
              <a:t>, </a:t>
            </a:r>
            <a:r>
              <a:rPr i="1"/>
              <a:t>107</a:t>
            </a:r>
            <a:r>
              <a:t>, 107501.</a:t>
            </a:r>
          </a:p>
          <a:p>
            <a:pPr marL="640080" indent="-640080" defTabSz="1755604">
              <a:spcBef>
                <a:spcPts val="3200"/>
              </a:spcBef>
              <a:buSzPct val="80000"/>
              <a:buBlip>
                <a:blip r:embed="rId3"/>
              </a:buBlip>
              <a:defRPr sz="3024">
                <a:solidFill>
                  <a:srgbClr val="5E5E5E"/>
                </a:solidFill>
              </a:defRPr>
            </a:pPr>
            <a:r>
              <a:t>[14] Mattei, P. A., &amp; Frellsen, J. (2019, May). MIWAE: Deep generative modelling and imputation of incomplete data sets. In </a:t>
            </a:r>
            <a:r>
              <a:rPr i="1"/>
              <a:t>International conference on machine learning</a:t>
            </a:r>
            <a:r>
              <a:t> (pp. 4413-4423). PMLR.</a:t>
            </a:r>
          </a:p>
          <a:p>
            <a:pPr marL="640080" indent="-640080" defTabSz="1755604">
              <a:spcBef>
                <a:spcPts val="3200"/>
              </a:spcBef>
              <a:buSzPct val="80000"/>
              <a:buBlip>
                <a:blip r:embed="rId3"/>
              </a:buBlip>
              <a:defRPr sz="3024" b="1">
                <a:solidFill>
                  <a:srgbClr val="5E5E5E"/>
                </a:solidFill>
              </a:defRPr>
            </a:pPr>
            <a:r>
              <a:t>[15] </a:t>
            </a:r>
            <a:r>
              <a:rPr u="sng">
                <a:hlinkClick r:id="rId4"/>
              </a:rPr>
              <a:t>Peis, I., Ma, C., &amp; Hernández-Lobato, J. M. (2022). Missing Data Imputation and Acquisition with Deep Hierarchical Models and Hamiltonian Monte Carlo. arXiv preprint arXiv:2202.04599.</a:t>
            </a:r>
          </a:p>
          <a:p>
            <a:pPr marL="640080" indent="-640080" defTabSz="1755604">
              <a:spcBef>
                <a:spcPts val="3200"/>
              </a:spcBef>
              <a:buSzPct val="80000"/>
              <a:buBlip>
                <a:blip r:embed="rId3"/>
              </a:buBlip>
              <a:defRPr sz="3024">
                <a:solidFill>
                  <a:srgbClr val="5E5E5E"/>
                </a:solidFill>
              </a:defRPr>
            </a:pPr>
            <a:r>
              <a:t>[16] Kraskov, A., Stögbauer, H., &amp; Grassberger, P. (2004). Estimating mutual information. </a:t>
            </a:r>
            <a:r>
              <a:rPr i="1"/>
              <a:t>Physical review E</a:t>
            </a:r>
            <a:r>
              <a:t>, </a:t>
            </a:r>
            <a:r>
              <a:rPr i="1"/>
              <a:t>69</a:t>
            </a:r>
            <a:r>
              <a:t>(6), 066138.</a:t>
            </a:r>
          </a:p>
          <a:p>
            <a:pPr marL="640080" indent="-640080" defTabSz="1755604">
              <a:spcBef>
                <a:spcPts val="3200"/>
              </a:spcBef>
              <a:buSzPct val="80000"/>
              <a:buBlip>
                <a:blip r:embed="rId3"/>
              </a:buBlip>
              <a:defRPr sz="3024">
                <a:solidFill>
                  <a:srgbClr val="5E5E5E"/>
                </a:solidFill>
              </a:defRPr>
            </a:pPr>
            <a:r>
              <a:t>[17] Gong, W., Li, Y., &amp; Hernández-Lobato, J. M. (2020). Sliced kernelized Stein discrepancy. </a:t>
            </a:r>
            <a:r>
              <a:rPr i="1"/>
              <a:t>arXiv preprint arXiv:2006.16531</a:t>
            </a:r>
            <a:r>
              <a:t>.</a:t>
            </a:r>
          </a:p>
          <a:p>
            <a:pPr marL="640080" indent="-640080" defTabSz="1755604">
              <a:spcBef>
                <a:spcPts val="3200"/>
              </a:spcBef>
              <a:buSzPct val="80000"/>
              <a:buBlip>
                <a:blip r:embed="rId3"/>
              </a:buBlip>
              <a:defRPr sz="3024">
                <a:solidFill>
                  <a:srgbClr val="5E5E5E"/>
                </a:solidFill>
              </a:defRPr>
            </a:pPr>
            <a:r>
              <a:t>[18] Betancourt, M. (2017). A conceptual introduction to Hamiltonian Monte Carlo. </a:t>
            </a:r>
            <a:r>
              <a:rPr i="1"/>
              <a:t>arXiv preprint arXiv:1701.02434</a:t>
            </a:r>
            <a:r>
              <a:t>.</a:t>
            </a:r>
          </a:p>
        </p:txBody>
      </p:sp>
      <p:sp>
        <p:nvSpPr>
          <p:cNvPr id="19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199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9" name="[19] Betancourt, M., &amp; Girolami, M. (2015). Hamiltonian Monte Carlo for hierarchical models. Current trends in Bayesian methodology with applications, 79(30), 2-4.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7435239"/>
          </a:xfrm>
          <a:prstGeom prst="rect">
            <a:avLst/>
          </a:prstGeom>
        </p:spPr>
        <p:txBody>
          <a:bodyPr/>
          <a:lstStyle/>
          <a:p>
            <a:pPr marL="533400" indent="-533400" defTabSz="1463003">
              <a:spcBef>
                <a:spcPts val="2700"/>
              </a:spcBef>
              <a:buSzPct val="80000"/>
              <a:buBlip>
                <a:blip r:embed="rId3"/>
              </a:buBlip>
              <a:defRPr sz="2520">
                <a:solidFill>
                  <a:srgbClr val="5E5E5E"/>
                </a:solidFill>
              </a:defRPr>
            </a:pPr>
            <a:r>
              <a:t>[19] Betancourt, M., &amp; Girolami, M. (2015). Hamiltonian Monte Carlo for hierarchical models. </a:t>
            </a:r>
            <a:r>
              <a:rPr i="1"/>
              <a:t>Current trends in Bayesian methodology with applications</a:t>
            </a:r>
            <a:r>
              <a:t>, </a:t>
            </a:r>
            <a:r>
              <a:rPr i="1"/>
              <a:t>79</a:t>
            </a:r>
            <a:r>
              <a:t>(30), 2-4.</a:t>
            </a:r>
          </a:p>
          <a:p>
            <a:pPr marL="533400" indent="-533400" defTabSz="1463003">
              <a:spcBef>
                <a:spcPts val="2700"/>
              </a:spcBef>
              <a:buSzPct val="80000"/>
              <a:buBlip>
                <a:blip r:embed="rId3"/>
              </a:buBlip>
              <a:defRPr sz="2520">
                <a:solidFill>
                  <a:srgbClr val="5E5E5E"/>
                </a:solidFill>
              </a:defRPr>
            </a:pPr>
            <a:r>
              <a:t>[20] Sitzmann, V., Martel, J., Bergman, A., Lindell, D., &amp; Wetzstein, G. (2020). Implicit neural representations with periodic activation functions. </a:t>
            </a:r>
            <a:r>
              <a:rPr i="1"/>
              <a:t>Advances in Neural Information Processing Systems</a:t>
            </a:r>
            <a:r>
              <a:t>, </a:t>
            </a:r>
            <a:r>
              <a:rPr i="1"/>
              <a:t>33</a:t>
            </a:r>
            <a:r>
              <a:t>, 7462-7473.</a:t>
            </a:r>
          </a:p>
          <a:p>
            <a:pPr marL="533400" indent="-533400" defTabSz="1463003">
              <a:spcBef>
                <a:spcPts val="2700"/>
              </a:spcBef>
              <a:buSzPct val="80000"/>
              <a:buBlip>
                <a:blip r:embed="rId3"/>
              </a:buBlip>
              <a:defRPr sz="2520">
                <a:solidFill>
                  <a:srgbClr val="5E5E5E"/>
                </a:solidFill>
              </a:defRPr>
            </a:pPr>
            <a:r>
              <a:t>[21] Mescheder, L., Oechsle, M., Niemeyer, M., Nowozin, S., &amp; Geiger, A. (2019). Occupancy networks: Learning 3d reconstruction in function space. In </a:t>
            </a:r>
            <a:r>
              <a:rPr i="1"/>
              <a:t>Proceedings of the IEEE/CVF conference on computer vision and pattern recognition</a:t>
            </a:r>
            <a:r>
              <a:t> (pp. 4460-4470).</a:t>
            </a:r>
          </a:p>
          <a:p>
            <a:pPr marL="533400" indent="-533400" defTabSz="1463003">
              <a:spcBef>
                <a:spcPts val="2700"/>
              </a:spcBef>
              <a:buSzPct val="80000"/>
              <a:buBlip>
                <a:blip r:embed="rId3"/>
              </a:buBlip>
              <a:defRPr sz="2520">
                <a:solidFill>
                  <a:srgbClr val="5E5E5E"/>
                </a:solidFill>
              </a:defRPr>
            </a:pPr>
            <a:r>
              <a:t>[22] Sitzmann, V., Zollhöfer, M., &amp; Wetzstein, G. (2019). Scene representation networks: Continuous 3d-structure-aware neural scene representations. </a:t>
            </a:r>
            <a:r>
              <a:rPr i="1"/>
              <a:t>Advances in Neural Information Processing Systems</a:t>
            </a:r>
            <a:r>
              <a:t>, </a:t>
            </a:r>
            <a:r>
              <a:rPr i="1"/>
              <a:t>32</a:t>
            </a:r>
            <a:r>
              <a:t>.</a:t>
            </a:r>
          </a:p>
          <a:p>
            <a:pPr marL="533400" indent="-533400" defTabSz="1463003">
              <a:spcBef>
                <a:spcPts val="2700"/>
              </a:spcBef>
              <a:buSzPct val="80000"/>
              <a:buBlip>
                <a:blip r:embed="rId3"/>
              </a:buBlip>
              <a:defRPr sz="2520">
                <a:solidFill>
                  <a:srgbClr val="5E5E5E"/>
                </a:solidFill>
              </a:defRPr>
            </a:pPr>
            <a:r>
              <a:t>[23] Ha, D., Dai, A. M., &amp; Le, Q. V. HyperNetworks. In International Conference on Learning Representations.</a:t>
            </a:r>
          </a:p>
          <a:p>
            <a:pPr marL="533400" indent="-533400" defTabSz="1463003">
              <a:spcBef>
                <a:spcPts val="2700"/>
              </a:spcBef>
              <a:buSzPct val="80000"/>
              <a:buBlip>
                <a:blip r:embed="rId3"/>
              </a:buBlip>
              <a:defRPr sz="2520">
                <a:solidFill>
                  <a:srgbClr val="5E5E5E"/>
                </a:solidFill>
              </a:defRPr>
            </a:pPr>
            <a:r>
              <a:t>[24] Wu, W., Qi, Z., &amp; Fuxin, L. (2019). Pointconv: Deep convolutional networks on 3d point clouds. In </a:t>
            </a:r>
            <a:r>
              <a:rPr i="1"/>
              <a:t>Proceedings of the IEEE/CVF Conference on computer vision and pattern recognition</a:t>
            </a:r>
            <a:r>
              <a:t> (pp. 9621-9630).</a:t>
            </a:r>
          </a:p>
          <a:p>
            <a:pPr marL="533400" indent="-533400" defTabSz="1463003">
              <a:spcBef>
                <a:spcPts val="2700"/>
              </a:spcBef>
              <a:buSzPct val="80000"/>
              <a:buBlip>
                <a:blip r:embed="rId3"/>
              </a:buBlip>
              <a:defRPr sz="2520">
                <a:solidFill>
                  <a:srgbClr val="5E5E5E"/>
                </a:solidFill>
              </a:defRPr>
            </a:pPr>
            <a:r>
              <a:rPr u="sng">
                <a:hlinkClick r:id="rId4"/>
              </a:rPr>
              <a:t>[25] Koyuncu, B., Sanchez-Martin, P., Peis, I., Olmos, P. M., &amp; Valera, I. (2023). Variational Mixture of HyperGenerators for Learning Distributions Over Functions. In Proceedings of the 40th International Conference on Machine Learning, 2023.</a:t>
            </a:r>
            <a:r>
              <a:t> </a:t>
            </a:r>
          </a:p>
        </p:txBody>
      </p:sp>
      <p:sp>
        <p:nvSpPr>
          <p:cNvPr id="20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you!</a:t>
            </a:r>
          </a:p>
        </p:txBody>
      </p:sp>
      <p:sp>
        <p:nvSpPr>
          <p:cNvPr id="20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2006" name="ipeis@tsc.uc3m.es"/>
          <p:cNvSpPr txBox="1"/>
          <p:nvPr/>
        </p:nvSpPr>
        <p:spPr>
          <a:xfrm>
            <a:off x="4713223" y="8803378"/>
            <a:ext cx="2968761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 u="sng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  <a:hlinkClick r:id="rId3"/>
              </a:defRPr>
            </a:lvl1pPr>
          </a:lstStyle>
          <a:p>
            <a:pPr>
              <a:defRPr u="none"/>
            </a:pPr>
            <a:r>
              <a:rPr lang="es-ES" u="sng" dirty="0">
                <a:hlinkClick r:id="rId3"/>
              </a:rPr>
              <a:t>ipeaz@dtu.dk</a:t>
            </a:r>
            <a:endParaRPr u="sng" dirty="0">
              <a:hlinkClick r:id="rId3"/>
            </a:endParaRPr>
          </a:p>
        </p:txBody>
      </p:sp>
      <p:pic>
        <p:nvPicPr>
          <p:cNvPr id="200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8643992"/>
            <a:ext cx="898416" cy="898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his approach will easily allows for: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approach will easily allows for:</a:t>
            </a:r>
          </a:p>
        </p:txBody>
      </p:sp>
      <p:sp>
        <p:nvSpPr>
          <p:cNvPr id="300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30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71451" y="13069518"/>
            <a:ext cx="228601" cy="386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pSp>
        <p:nvGrpSpPr>
          <p:cNvPr id="307" name="Group"/>
          <p:cNvGrpSpPr/>
          <p:nvPr/>
        </p:nvGrpSpPr>
        <p:grpSpPr>
          <a:xfrm>
            <a:off x="4037164" y="5556899"/>
            <a:ext cx="6352382" cy="3609976"/>
            <a:chOff x="-773906" y="0"/>
            <a:chExt cx="6352381" cy="3609975"/>
          </a:xfrm>
        </p:grpSpPr>
        <p:sp>
          <p:nvSpPr>
            <p:cNvPr id="303" name="Inpainting [6,7]"/>
            <p:cNvSpPr/>
            <p:nvPr/>
          </p:nvSpPr>
          <p:spPr>
            <a:xfrm>
              <a:off x="-773907" y="0"/>
              <a:ext cx="6352382" cy="3609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9" y="0"/>
                  </a:moveTo>
                  <a:cubicBezTo>
                    <a:pt x="3634" y="0"/>
                    <a:pt x="2632" y="1763"/>
                    <a:pt x="2632" y="3937"/>
                  </a:cubicBezTo>
                  <a:lnTo>
                    <a:pt x="2632" y="14127"/>
                  </a:lnTo>
                  <a:lnTo>
                    <a:pt x="0" y="15625"/>
                  </a:lnTo>
                  <a:lnTo>
                    <a:pt x="2632" y="17124"/>
                  </a:lnTo>
                  <a:lnTo>
                    <a:pt x="2632" y="17663"/>
                  </a:lnTo>
                  <a:cubicBezTo>
                    <a:pt x="2632" y="19837"/>
                    <a:pt x="3634" y="21600"/>
                    <a:pt x="4869" y="21600"/>
                  </a:cubicBezTo>
                  <a:lnTo>
                    <a:pt x="19364" y="21600"/>
                  </a:lnTo>
                  <a:cubicBezTo>
                    <a:pt x="20599" y="21600"/>
                    <a:pt x="21600" y="19837"/>
                    <a:pt x="21600" y="17663"/>
                  </a:cubicBezTo>
                  <a:lnTo>
                    <a:pt x="21600" y="3937"/>
                  </a:lnTo>
                  <a:cubicBezTo>
                    <a:pt x="21600" y="1763"/>
                    <a:pt x="20599" y="0"/>
                    <a:pt x="19364" y="0"/>
                  </a:cubicBezTo>
                  <a:lnTo>
                    <a:pt x="4869" y="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5E5E5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defRPr sz="4000">
                  <a:solidFill>
                    <a:srgbClr val="000000"/>
                  </a:solidFill>
                  <a:latin typeface="CMU Serif Roman"/>
                  <a:ea typeface="CMU Serif Roman"/>
                  <a:cs typeface="CMU Serif Roman"/>
                  <a:sym typeface="CMU Serif Roman"/>
                </a:defRPr>
              </a:pPr>
              <a:r>
                <a:t>Inpainting [6,</a:t>
              </a:r>
              <a:r>
                <a:rPr>
                  <a:solidFill>
                    <a:srgbClr val="D8DF24"/>
                  </a:solidFill>
                </a:rPr>
                <a:t>7</a:t>
              </a:r>
              <a:r>
                <a:t>]</a:t>
              </a:r>
            </a:p>
          </p:txBody>
        </p:sp>
        <p:grpSp>
          <p:nvGrpSpPr>
            <p:cNvPr id="306" name="Group"/>
            <p:cNvGrpSpPr/>
            <p:nvPr/>
          </p:nvGrpSpPr>
          <p:grpSpPr>
            <a:xfrm>
              <a:off x="703394" y="883756"/>
              <a:ext cx="4217731" cy="2135194"/>
              <a:chOff x="0" y="0"/>
              <a:chExt cx="4217730" cy="2135192"/>
            </a:xfrm>
          </p:grpSpPr>
          <p:pic>
            <p:nvPicPr>
              <p:cNvPr id="304" name="Screenshot 2023-05-23 at 17.36.38.png" descr="Screenshot 2023-05-23 at 17.36.38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133120" cy="21331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5" name="Screenshot 2023-05-23 at 17.36.58.png" descr="Screenshot 2023-05-23 at 17.36.58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4610" y="2072"/>
                <a:ext cx="2133121" cy="21331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12" name="Group"/>
          <p:cNvGrpSpPr/>
          <p:nvPr/>
        </p:nvGrpSpPr>
        <p:grpSpPr>
          <a:xfrm>
            <a:off x="10789080" y="5491314"/>
            <a:ext cx="5640388" cy="3675858"/>
            <a:chOff x="-502462" y="0"/>
            <a:chExt cx="5640387" cy="3675856"/>
          </a:xfrm>
        </p:grpSpPr>
        <p:sp>
          <p:nvSpPr>
            <p:cNvPr id="308" name="Outpainting [6,7]"/>
            <p:cNvSpPr/>
            <p:nvPr/>
          </p:nvSpPr>
          <p:spPr>
            <a:xfrm>
              <a:off x="-502463" y="0"/>
              <a:ext cx="5640388" cy="367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1" y="0"/>
                  </a:moveTo>
                  <a:cubicBezTo>
                    <a:pt x="2143" y="0"/>
                    <a:pt x="1552" y="907"/>
                    <a:pt x="1552" y="2024"/>
                  </a:cubicBezTo>
                  <a:lnTo>
                    <a:pt x="1552" y="17759"/>
                  </a:lnTo>
                  <a:lnTo>
                    <a:pt x="0" y="18529"/>
                  </a:lnTo>
                  <a:lnTo>
                    <a:pt x="1552" y="19298"/>
                  </a:lnTo>
                  <a:lnTo>
                    <a:pt x="1552" y="19578"/>
                  </a:lnTo>
                  <a:cubicBezTo>
                    <a:pt x="1552" y="20696"/>
                    <a:pt x="2143" y="21600"/>
                    <a:pt x="2871" y="21600"/>
                  </a:cubicBezTo>
                  <a:lnTo>
                    <a:pt x="20282" y="21600"/>
                  </a:lnTo>
                  <a:cubicBezTo>
                    <a:pt x="21011" y="21600"/>
                    <a:pt x="21600" y="20696"/>
                    <a:pt x="21600" y="19578"/>
                  </a:cubicBezTo>
                  <a:lnTo>
                    <a:pt x="21600" y="2024"/>
                  </a:lnTo>
                  <a:cubicBezTo>
                    <a:pt x="21600" y="907"/>
                    <a:pt x="21011" y="0"/>
                    <a:pt x="20282" y="0"/>
                  </a:cubicBezTo>
                  <a:lnTo>
                    <a:pt x="2871" y="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5E5E5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defRPr sz="4000">
                  <a:solidFill>
                    <a:srgbClr val="000000"/>
                  </a:solidFill>
                  <a:latin typeface="CMU Serif Roman"/>
                  <a:ea typeface="CMU Serif Roman"/>
                  <a:cs typeface="CMU Serif Roman"/>
                  <a:sym typeface="CMU Serif Roman"/>
                </a:defRPr>
              </a:pPr>
              <a:r>
                <a:t>Outpainting [6,</a:t>
              </a:r>
              <a:r>
                <a:rPr>
                  <a:solidFill>
                    <a:srgbClr val="D8DF24"/>
                  </a:solidFill>
                </a:rPr>
                <a:t>7</a:t>
              </a:r>
              <a:r>
                <a:t>]</a:t>
              </a:r>
            </a:p>
          </p:txBody>
        </p:sp>
        <p:grpSp>
          <p:nvGrpSpPr>
            <p:cNvPr id="311" name="Group"/>
            <p:cNvGrpSpPr/>
            <p:nvPr/>
          </p:nvGrpSpPr>
          <p:grpSpPr>
            <a:xfrm>
              <a:off x="506668" y="1067133"/>
              <a:ext cx="4165844" cy="2096722"/>
              <a:chOff x="0" y="0"/>
              <a:chExt cx="4165843" cy="2096720"/>
            </a:xfrm>
          </p:grpSpPr>
          <p:pic>
            <p:nvPicPr>
              <p:cNvPr id="309" name="Screenshot 2023-05-23 at 17.37.51.png" descr="Screenshot 2023-05-23 at 17.37.51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105917" cy="20967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0" name="Screenshot 2023-05-23 at 17.39.09.png" descr="Screenshot 2023-05-23 at 17.39.09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9122" y="4598"/>
                <a:ext cx="2096722" cy="20875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17" name="Group"/>
          <p:cNvGrpSpPr/>
          <p:nvPr/>
        </p:nvGrpSpPr>
        <p:grpSpPr>
          <a:xfrm>
            <a:off x="16817604" y="5471343"/>
            <a:ext cx="5801917" cy="3781029"/>
            <a:chOff x="-416718" y="0"/>
            <a:chExt cx="5801915" cy="3781028"/>
          </a:xfrm>
        </p:grpSpPr>
        <p:sp>
          <p:nvSpPr>
            <p:cNvPr id="313" name="Group"/>
            <p:cNvSpPr/>
            <p:nvPr/>
          </p:nvSpPr>
          <p:spPr>
            <a:xfrm>
              <a:off x="-416719" y="0"/>
              <a:ext cx="5801916" cy="378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1" y="0"/>
                  </a:moveTo>
                  <a:cubicBezTo>
                    <a:pt x="2142" y="0"/>
                    <a:pt x="1551" y="907"/>
                    <a:pt x="1551" y="2025"/>
                  </a:cubicBezTo>
                  <a:lnTo>
                    <a:pt x="1551" y="17759"/>
                  </a:lnTo>
                  <a:lnTo>
                    <a:pt x="0" y="18528"/>
                  </a:lnTo>
                  <a:lnTo>
                    <a:pt x="1551" y="19299"/>
                  </a:lnTo>
                  <a:lnTo>
                    <a:pt x="1551" y="19578"/>
                  </a:lnTo>
                  <a:cubicBezTo>
                    <a:pt x="1551" y="20695"/>
                    <a:pt x="2142" y="21600"/>
                    <a:pt x="2871" y="21600"/>
                  </a:cubicBezTo>
                  <a:lnTo>
                    <a:pt x="20281" y="21600"/>
                  </a:lnTo>
                  <a:cubicBezTo>
                    <a:pt x="21009" y="21600"/>
                    <a:pt x="21600" y="20695"/>
                    <a:pt x="21600" y="19578"/>
                  </a:cubicBezTo>
                  <a:lnTo>
                    <a:pt x="21600" y="2025"/>
                  </a:lnTo>
                  <a:cubicBezTo>
                    <a:pt x="21600" y="907"/>
                    <a:pt x="21009" y="0"/>
                    <a:pt x="20281" y="0"/>
                  </a:cubicBezTo>
                  <a:lnTo>
                    <a:pt x="2871" y="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5E5E5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defRPr sz="4000">
                  <a:solidFill>
                    <a:srgbClr val="000000"/>
                  </a:solidFill>
                  <a:latin typeface="CMU Serif Roman"/>
                  <a:ea typeface="CMU Serif Roman"/>
                  <a:cs typeface="CMU Serif Roman"/>
                  <a:sym typeface="CMU Serif Roman"/>
                </a:defRPr>
              </a:pPr>
              <a:r>
                <a:t>Superresolution [6,</a:t>
              </a:r>
              <a:r>
                <a:rPr>
                  <a:solidFill>
                    <a:srgbClr val="D8DF24"/>
                  </a:solidFill>
                </a:rPr>
                <a:t>7</a:t>
              </a:r>
              <a:r>
                <a:t>]</a:t>
              </a:r>
            </a:p>
          </p:txBody>
        </p:sp>
        <p:pic>
          <p:nvPicPr>
            <p:cNvPr id="314" name="Screenshot 2023-05-23 at 17.42.58.png" descr="Screenshot 2023-05-23 at 17.42.58.png"/>
            <p:cNvPicPr>
              <a:picLocks noChangeAspect="1"/>
            </p:cNvPicPr>
            <p:nvPr/>
          </p:nvPicPr>
          <p:blipFill>
            <a:blip r:embed="rId7"/>
            <a:srcRect l="79778"/>
            <a:stretch>
              <a:fillRect/>
            </a:stretch>
          </p:blipFill>
          <p:spPr>
            <a:xfrm>
              <a:off x="3478022" y="1744658"/>
              <a:ext cx="1780878" cy="1767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Screenshot 2023-05-23 at 17.42.58.png" descr="Screenshot 2023-05-23 at 17.42.58.png"/>
            <p:cNvPicPr>
              <a:picLocks noChangeAspect="1"/>
            </p:cNvPicPr>
            <p:nvPr/>
          </p:nvPicPr>
          <p:blipFill>
            <a:blip r:embed="rId7"/>
            <a:srcRect r="80605"/>
            <a:stretch>
              <a:fillRect/>
            </a:stretch>
          </p:blipFill>
          <p:spPr>
            <a:xfrm>
              <a:off x="306417" y="1716157"/>
              <a:ext cx="1708025" cy="1767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Screenshot 2023-05-23 at 17.42.58.png" descr="Screenshot 2023-05-23 at 17.42.58.png"/>
            <p:cNvPicPr>
              <a:picLocks noChangeAspect="1"/>
            </p:cNvPicPr>
            <p:nvPr/>
          </p:nvPicPr>
          <p:blipFill>
            <a:blip r:embed="rId7"/>
            <a:srcRect l="18821" r="61013"/>
            <a:stretch>
              <a:fillRect/>
            </a:stretch>
          </p:blipFill>
          <p:spPr>
            <a:xfrm>
              <a:off x="1804525" y="1716157"/>
              <a:ext cx="1775895" cy="1767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0" name="Group"/>
          <p:cNvGrpSpPr/>
          <p:nvPr/>
        </p:nvGrpSpPr>
        <p:grpSpPr>
          <a:xfrm>
            <a:off x="10171182" y="8551068"/>
            <a:ext cx="6793311" cy="4427142"/>
            <a:chOff x="-662032" y="27730"/>
            <a:chExt cx="6793309" cy="4427140"/>
          </a:xfrm>
        </p:grpSpPr>
        <p:sp>
          <p:nvSpPr>
            <p:cNvPr id="318" name="Group"/>
            <p:cNvSpPr/>
            <p:nvPr/>
          </p:nvSpPr>
          <p:spPr>
            <a:xfrm>
              <a:off x="-662033" y="27730"/>
              <a:ext cx="6793310" cy="4427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1" y="0"/>
                  </a:moveTo>
                  <a:cubicBezTo>
                    <a:pt x="2142" y="0"/>
                    <a:pt x="1552" y="906"/>
                    <a:pt x="1552" y="2023"/>
                  </a:cubicBezTo>
                  <a:lnTo>
                    <a:pt x="1552" y="17758"/>
                  </a:lnTo>
                  <a:lnTo>
                    <a:pt x="0" y="18529"/>
                  </a:lnTo>
                  <a:lnTo>
                    <a:pt x="1552" y="19298"/>
                  </a:lnTo>
                  <a:lnTo>
                    <a:pt x="1552" y="19577"/>
                  </a:lnTo>
                  <a:cubicBezTo>
                    <a:pt x="1552" y="20694"/>
                    <a:pt x="2142" y="21600"/>
                    <a:pt x="2871" y="21600"/>
                  </a:cubicBezTo>
                  <a:lnTo>
                    <a:pt x="20281" y="21600"/>
                  </a:lnTo>
                  <a:cubicBezTo>
                    <a:pt x="21010" y="21600"/>
                    <a:pt x="21600" y="20694"/>
                    <a:pt x="21600" y="19577"/>
                  </a:cubicBezTo>
                  <a:lnTo>
                    <a:pt x="21600" y="2023"/>
                  </a:lnTo>
                  <a:cubicBezTo>
                    <a:pt x="21600" y="906"/>
                    <a:pt x="21010" y="0"/>
                    <a:pt x="20281" y="0"/>
                  </a:cubicBezTo>
                  <a:lnTo>
                    <a:pt x="2871" y="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5E5E5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defRPr sz="4000">
                  <a:solidFill>
                    <a:srgbClr val="000000"/>
                  </a:solidFill>
                  <a:latin typeface="CMU Serif Roman"/>
                  <a:ea typeface="CMU Serif Roman"/>
                  <a:cs typeface="CMU Serif Roman"/>
                  <a:sym typeface="CMU Serif Roman"/>
                </a:defRPr>
              </a:pPr>
              <a:r>
                <a:t>Conditional Generation [6,</a:t>
              </a:r>
              <a:r>
                <a:rPr>
                  <a:solidFill>
                    <a:srgbClr val="D8DF24"/>
                  </a:solidFill>
                </a:rPr>
                <a:t>7</a:t>
              </a:r>
              <a:r>
                <a:t>]</a:t>
              </a:r>
            </a:p>
            <a:p>
              <a:pPr defTabSz="825500">
                <a:defRPr sz="2100">
                  <a:solidFill>
                    <a:srgbClr val="000000"/>
                  </a:solidFill>
                  <a:latin typeface="CMU Serif Roman"/>
                  <a:ea typeface="CMU Serif Roman"/>
                  <a:cs typeface="CMU Serif Roman"/>
                  <a:sym typeface="CMU Serif Roman"/>
                </a:defRPr>
              </a:pPr>
              <a:endParaRPr/>
            </a:p>
            <a:p>
              <a:pPr defTabSz="825500">
                <a:defRPr sz="2100">
                  <a:solidFill>
                    <a:srgbClr val="000000"/>
                  </a:solidFill>
                  <a:latin typeface="CMU Serif Roman"/>
                  <a:ea typeface="CMU Serif Roman"/>
                  <a:cs typeface="CMU Serif Roman"/>
                  <a:sym typeface="CMU Serif Roman"/>
                </a:defRPr>
              </a:pPr>
              <a:endParaRPr/>
            </a:p>
            <a:p>
              <a:pPr defTabSz="825500">
                <a:defRPr sz="2100">
                  <a:solidFill>
                    <a:srgbClr val="000000"/>
                  </a:solidFill>
                  <a:latin typeface="CMU Serif Roman"/>
                  <a:ea typeface="CMU Serif Roman"/>
                  <a:cs typeface="CMU Serif Roman"/>
                  <a:sym typeface="CMU Serif Roman"/>
                </a:defRPr>
              </a:pPr>
              <a:endParaRPr/>
            </a:p>
            <a:p>
              <a:pPr defTabSz="825500">
                <a:defRPr sz="2100">
                  <a:solidFill>
                    <a:srgbClr val="000000"/>
                  </a:solidFill>
                  <a:latin typeface="CMU Serif Roman"/>
                  <a:ea typeface="CMU Serif Roman"/>
                  <a:cs typeface="CMU Serif Roman"/>
                  <a:sym typeface="CMU Serif Roman"/>
                </a:defRPr>
              </a:pPr>
              <a:endParaRPr/>
            </a:p>
            <a:p>
              <a:pPr defTabSz="825500">
                <a:defRPr sz="2100">
                  <a:solidFill>
                    <a:srgbClr val="000000"/>
                  </a:solidFill>
                  <a:latin typeface="CMU Serif Roman"/>
                  <a:ea typeface="CMU Serif Roman"/>
                  <a:cs typeface="CMU Serif Roman"/>
                  <a:sym typeface="CMU Serif Roman"/>
                </a:defRPr>
              </a:pPr>
              <a:endParaRPr/>
            </a:p>
            <a:p>
              <a:pPr defTabSz="825500">
                <a:defRPr sz="2100">
                  <a:solidFill>
                    <a:srgbClr val="000000"/>
                  </a:solidFill>
                  <a:latin typeface="CMU Serif Roman"/>
                  <a:ea typeface="CMU Serif Roman"/>
                  <a:cs typeface="CMU Serif Roman"/>
                  <a:sym typeface="CMU Serif Roman"/>
                </a:defRPr>
              </a:pPr>
              <a:r>
                <a:t>Interpolation</a:t>
              </a:r>
            </a:p>
          </p:txBody>
        </p:sp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658" y="796195"/>
              <a:ext cx="5578188" cy="28902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6" name="Group"/>
          <p:cNvGrpSpPr/>
          <p:nvPr/>
        </p:nvGrpSpPr>
        <p:grpSpPr>
          <a:xfrm>
            <a:off x="3789150" y="4333597"/>
            <a:ext cx="14750483" cy="7731117"/>
            <a:chOff x="1484693" y="0"/>
            <a:chExt cx="14750483" cy="7731116"/>
          </a:xfrm>
        </p:grpSpPr>
        <p:pic>
          <p:nvPicPr>
            <p:cNvPr id="321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4693" y="8056"/>
              <a:ext cx="2982088" cy="298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07015" y="0"/>
              <a:ext cx="2982089" cy="2982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3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54328" y="3289181"/>
              <a:ext cx="2982089" cy="298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" name="These ones require inference!"/>
            <p:cNvSpPr/>
            <p:nvPr/>
          </p:nvSpPr>
          <p:spPr>
            <a:xfrm>
              <a:off x="2975737" y="646111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5C243"/>
                  </a:solidFill>
                </a:defRPr>
              </a:lvl1pPr>
            </a:lstStyle>
            <a:p>
              <a:r>
                <a:t>These ones require inference!</a:t>
              </a:r>
            </a:p>
          </p:txBody>
        </p:sp>
        <p:pic>
          <p:nvPicPr>
            <p:cNvPr id="325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53088" y="63670"/>
              <a:ext cx="2982089" cy="298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7" name="Line"/>
          <p:cNvSpPr/>
          <p:nvPr/>
        </p:nvSpPr>
        <p:spPr>
          <a:xfrm>
            <a:off x="11931299" y="473499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Line"/>
          <p:cNvSpPr/>
          <p:nvPr/>
        </p:nvSpPr>
        <p:spPr>
          <a:xfrm>
            <a:off x="12524206" y="477283"/>
            <a:ext cx="641128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Line"/>
          <p:cNvSpPr/>
          <p:nvPr/>
        </p:nvSpPr>
        <p:spPr>
          <a:xfrm>
            <a:off x="11218613" y="473499"/>
            <a:ext cx="61245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0" name="Circle"/>
          <p:cNvSpPr/>
          <p:nvPr/>
        </p:nvSpPr>
        <p:spPr>
          <a:xfrm>
            <a:off x="11049930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1" name="&lt;"/>
          <p:cNvSpPr/>
          <p:nvPr/>
        </p:nvSpPr>
        <p:spPr>
          <a:xfrm>
            <a:off x="11702698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&lt;</a:t>
            </a:r>
          </a:p>
        </p:txBody>
      </p:sp>
      <p:sp>
        <p:nvSpPr>
          <p:cNvPr id="332" name="Circle"/>
          <p:cNvSpPr/>
          <p:nvPr/>
        </p:nvSpPr>
        <p:spPr>
          <a:xfrm>
            <a:off x="12355468" y="310582"/>
            <a:ext cx="325834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3" name="Circle"/>
          <p:cNvSpPr/>
          <p:nvPr/>
        </p:nvSpPr>
        <p:spPr>
          <a:xfrm>
            <a:off x="13008236" y="310582"/>
            <a:ext cx="325835" cy="32583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Implicit Neural Represen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Implicit Neural Representations</a:t>
            </a:r>
          </a:p>
        </p:txBody>
      </p:sp>
      <p:sp>
        <p:nvSpPr>
          <p:cNvPr id="336" name="INRs [20-22]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INRs [20-22]</a:t>
            </a:r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71451" y="13069518"/>
            <a:ext cx="228601" cy="386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38" name="Picture 296" descr="Picture 2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669" y="9907018"/>
            <a:ext cx="1827195" cy="1827195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Rectangle 27"/>
          <p:cNvSpPr/>
          <p:nvPr/>
        </p:nvSpPr>
        <p:spPr>
          <a:xfrm>
            <a:off x="19290062" y="7112910"/>
            <a:ext cx="994453" cy="1487992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>
                <a:alpha val="87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40" name="Picture 29" descr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420" y="7578696"/>
            <a:ext cx="569526" cy="486182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traight Arrow Connector 45"/>
          <p:cNvSpPr/>
          <p:nvPr/>
        </p:nvSpPr>
        <p:spPr>
          <a:xfrm>
            <a:off x="19741819" y="6251579"/>
            <a:ext cx="1" cy="774644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2" name="Straight Arrow Connector 49"/>
          <p:cNvSpPr/>
          <p:nvPr/>
        </p:nvSpPr>
        <p:spPr>
          <a:xfrm>
            <a:off x="19795792" y="8716109"/>
            <a:ext cx="1" cy="675365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3" name="Rectangle 52"/>
          <p:cNvSpPr/>
          <p:nvPr/>
        </p:nvSpPr>
        <p:spPr>
          <a:xfrm>
            <a:off x="19053703" y="6464520"/>
            <a:ext cx="1433996" cy="2672214"/>
          </a:xfrm>
          <a:prstGeom prst="rect">
            <a:avLst/>
          </a:prstGeom>
          <a:ln w="25400">
            <a:solidFill>
              <a:srgbClr val="000000">
                <a:alpha val="87000"/>
              </a:srgbClr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4" name="Right Arrow 15"/>
          <p:cNvSpPr/>
          <p:nvPr/>
        </p:nvSpPr>
        <p:spPr>
          <a:xfrm rot="5400000">
            <a:off x="19851527" y="7487263"/>
            <a:ext cx="1918675" cy="5390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5" name="Google Shape;270;p34"/>
          <p:cNvSpPr txBox="1"/>
          <p:nvPr/>
        </p:nvSpPr>
        <p:spPr>
          <a:xfrm>
            <a:off x="20552046" y="8716109"/>
            <a:ext cx="3253859" cy="58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Data Generator</a:t>
            </a:r>
          </a:p>
        </p:txBody>
      </p:sp>
      <p:grpSp>
        <p:nvGrpSpPr>
          <p:cNvPr id="348" name="Picture 289"/>
          <p:cNvGrpSpPr/>
          <p:nvPr/>
        </p:nvGrpSpPr>
        <p:grpSpPr>
          <a:xfrm>
            <a:off x="19158867" y="9406504"/>
            <a:ext cx="1550103" cy="439583"/>
            <a:chOff x="0" y="0"/>
            <a:chExt cx="1550101" cy="439581"/>
          </a:xfrm>
        </p:grpSpPr>
        <p:sp>
          <p:nvSpPr>
            <p:cNvPr id="346" name="Rectangle"/>
            <p:cNvSpPr/>
            <p:nvPr/>
          </p:nvSpPr>
          <p:spPr>
            <a:xfrm>
              <a:off x="0" y="0"/>
              <a:ext cx="1550102" cy="4395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47" name="image38.pdf" descr="image38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550102" cy="439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1" name="Picture 290"/>
          <p:cNvGrpSpPr/>
          <p:nvPr/>
        </p:nvGrpSpPr>
        <p:grpSpPr>
          <a:xfrm>
            <a:off x="19069225" y="3608233"/>
            <a:ext cx="1557599" cy="433619"/>
            <a:chOff x="0" y="0"/>
            <a:chExt cx="1557598" cy="433617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1557599" cy="4336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50" name="image39.png" descr="image3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557599" cy="433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2" name="Picture 292" descr="Picture 2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9630" y="3956012"/>
            <a:ext cx="1925197" cy="2017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Picture 295" descr="Picture 2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5837" y="3870372"/>
            <a:ext cx="2168992" cy="2168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icture 297" descr="Picture 2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3527" y="9706776"/>
            <a:ext cx="2168992" cy="216899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Rectangle 10"/>
          <p:cNvSpPr/>
          <p:nvPr/>
        </p:nvSpPr>
        <p:spPr>
          <a:xfrm>
            <a:off x="19731936" y="7757898"/>
            <a:ext cx="321578" cy="316837"/>
          </a:xfrm>
          <a:prstGeom prst="rect">
            <a:avLst/>
          </a:prstGeom>
          <a:solidFill>
            <a:srgbClr val="C00000">
              <a:alpha val="19535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6" name="[20] Sitzmann et at., 2020"/>
          <p:cNvSpPr txBox="1"/>
          <p:nvPr/>
        </p:nvSpPr>
        <p:spPr>
          <a:xfrm>
            <a:off x="1014809" y="11981072"/>
            <a:ext cx="397244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[20]</a:t>
            </a:r>
            <a:r>
              <a:t> Sitzmann et at., 2020</a:t>
            </a:r>
          </a:p>
        </p:txBody>
      </p:sp>
      <p:sp>
        <p:nvSpPr>
          <p:cNvPr id="357" name="[21] Mescheder et at., 2019"/>
          <p:cNvSpPr txBox="1"/>
          <p:nvPr/>
        </p:nvSpPr>
        <p:spPr>
          <a:xfrm>
            <a:off x="5364738" y="11981072"/>
            <a:ext cx="426901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[21]</a:t>
            </a:r>
            <a:r>
              <a:t> Mescheder et at., 2019</a:t>
            </a:r>
          </a:p>
        </p:txBody>
      </p:sp>
      <p:sp>
        <p:nvSpPr>
          <p:cNvPr id="358" name="[20] Sitzmann et at., 2019"/>
          <p:cNvSpPr txBox="1"/>
          <p:nvPr/>
        </p:nvSpPr>
        <p:spPr>
          <a:xfrm>
            <a:off x="10038564" y="11981072"/>
            <a:ext cx="397244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[20]</a:t>
            </a:r>
            <a:r>
              <a:t> Sitzmann et at., 2019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Implicit Neural Represen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Implicit Neural Representations</a:t>
            </a:r>
          </a:p>
        </p:txBody>
      </p:sp>
      <p:sp>
        <p:nvSpPr>
          <p:cNvPr id="361" name="INRs [20-22]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INRs [20-22]</a:t>
            </a:r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71451" y="13069518"/>
            <a:ext cx="228601" cy="386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63" name="Picture 296" descr="Picture 2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669" y="9907018"/>
            <a:ext cx="1827195" cy="1827195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traight Connector 4"/>
          <p:cNvSpPr/>
          <p:nvPr/>
        </p:nvSpPr>
        <p:spPr>
          <a:xfrm>
            <a:off x="18682659" y="6237631"/>
            <a:ext cx="1601857" cy="88635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5" name="Rectangle 27"/>
          <p:cNvSpPr/>
          <p:nvPr/>
        </p:nvSpPr>
        <p:spPr>
          <a:xfrm>
            <a:off x="19290062" y="7112910"/>
            <a:ext cx="994453" cy="1487992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>
                <a:alpha val="87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66" name="Picture 29" descr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420" y="7578696"/>
            <a:ext cx="569526" cy="486182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traight Arrow Connector 45"/>
          <p:cNvSpPr/>
          <p:nvPr/>
        </p:nvSpPr>
        <p:spPr>
          <a:xfrm>
            <a:off x="19741819" y="6251579"/>
            <a:ext cx="1" cy="774644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8" name="Straight Arrow Connector 49"/>
          <p:cNvSpPr/>
          <p:nvPr/>
        </p:nvSpPr>
        <p:spPr>
          <a:xfrm>
            <a:off x="19795792" y="8716109"/>
            <a:ext cx="1" cy="675365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9" name="Rectangle 52"/>
          <p:cNvSpPr/>
          <p:nvPr/>
        </p:nvSpPr>
        <p:spPr>
          <a:xfrm>
            <a:off x="19053703" y="6464520"/>
            <a:ext cx="1433996" cy="2672214"/>
          </a:xfrm>
          <a:prstGeom prst="rect">
            <a:avLst/>
          </a:prstGeom>
          <a:ln w="25400">
            <a:solidFill>
              <a:srgbClr val="000000">
                <a:alpha val="87000"/>
              </a:srgbClr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0" name="Right Arrow 15"/>
          <p:cNvSpPr/>
          <p:nvPr/>
        </p:nvSpPr>
        <p:spPr>
          <a:xfrm rot="5400000">
            <a:off x="19851527" y="7487263"/>
            <a:ext cx="1918675" cy="5390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1" name="Google Shape;270;p34"/>
          <p:cNvSpPr txBox="1"/>
          <p:nvPr/>
        </p:nvSpPr>
        <p:spPr>
          <a:xfrm>
            <a:off x="20552046" y="8716109"/>
            <a:ext cx="3253859" cy="581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Data Generator</a:t>
            </a:r>
          </a:p>
        </p:txBody>
      </p:sp>
      <p:sp>
        <p:nvSpPr>
          <p:cNvPr id="372" name="Straight Connector 9"/>
          <p:cNvSpPr/>
          <p:nvPr/>
        </p:nvSpPr>
        <p:spPr>
          <a:xfrm>
            <a:off x="16296606" y="6229977"/>
            <a:ext cx="3010522" cy="882934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3" name="Straight Connector 11"/>
          <p:cNvSpPr/>
          <p:nvPr/>
        </p:nvSpPr>
        <p:spPr>
          <a:xfrm flipV="1">
            <a:off x="16296608" y="8600901"/>
            <a:ext cx="2986844" cy="96727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376" name="Picture 1"/>
          <p:cNvGrpSpPr/>
          <p:nvPr/>
        </p:nvGrpSpPr>
        <p:grpSpPr>
          <a:xfrm>
            <a:off x="16296608" y="6230885"/>
            <a:ext cx="2386052" cy="3337289"/>
            <a:chOff x="0" y="0"/>
            <a:chExt cx="2386051" cy="3337288"/>
          </a:xfrm>
        </p:grpSpPr>
        <p:sp>
          <p:nvSpPr>
            <p:cNvPr id="374" name="Rectangle"/>
            <p:cNvSpPr/>
            <p:nvPr/>
          </p:nvSpPr>
          <p:spPr>
            <a:xfrm rot="5400000">
              <a:off x="-475619" y="475618"/>
              <a:ext cx="3337289" cy="2386052"/>
            </a:xfrm>
            <a:prstGeom prst="rect">
              <a:avLst/>
            </a:prstGeom>
            <a:solidFill>
              <a:srgbClr val="FFFFFF">
                <a:alpha val="9712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75" name="image40.png" descr="image40.png"/>
            <p:cNvPicPr>
              <a:picLocks noChangeAspect="1"/>
            </p:cNvPicPr>
            <p:nvPr/>
          </p:nvPicPr>
          <p:blipFill>
            <a:blip r:embed="rId4"/>
            <a:srcRect l="11695" t="19431" r="13158" b="9138"/>
            <a:stretch>
              <a:fillRect/>
            </a:stretch>
          </p:blipFill>
          <p:spPr>
            <a:xfrm rot="5400000">
              <a:off x="-475619" y="475618"/>
              <a:ext cx="3337289" cy="2386052"/>
            </a:xfrm>
            <a:prstGeom prst="rect">
              <a:avLst/>
            </a:prstGeom>
            <a:ln w="25400" cap="flat">
              <a:solidFill>
                <a:srgbClr val="C82254"/>
              </a:solidFill>
              <a:prstDash val="solid"/>
              <a:round/>
            </a:ln>
            <a:effectLst/>
          </p:spPr>
        </p:pic>
      </p:grpSp>
      <p:sp>
        <p:nvSpPr>
          <p:cNvPr id="377" name="Straight Connector 7"/>
          <p:cNvSpPr/>
          <p:nvPr/>
        </p:nvSpPr>
        <p:spPr>
          <a:xfrm flipV="1">
            <a:off x="18682660" y="8592695"/>
            <a:ext cx="1601856" cy="918022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78" name="Picture 18" descr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8730" y="5880643"/>
            <a:ext cx="475970" cy="299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Picture 19" descr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6793" y="9802094"/>
            <a:ext cx="458761" cy="34407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Curved Connector 38"/>
          <p:cNvSpPr/>
          <p:nvPr/>
        </p:nvSpPr>
        <p:spPr>
          <a:xfrm>
            <a:off x="17415504" y="10250206"/>
            <a:ext cx="2068084" cy="835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" y="0"/>
                </a:moveTo>
                <a:cubicBezTo>
                  <a:pt x="5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38100">
            <a:solidFill>
              <a:srgbClr val="000000">
                <a:alpha val="69000"/>
              </a:srgbClr>
            </a:solidFill>
            <a:tailEnd type="triangle"/>
          </a:ln>
        </p:spPr>
        <p:txBody>
          <a:bodyPr lIns="121919" tIns="121919" rIns="121919" bIns="121919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383" name="Picture 289"/>
          <p:cNvGrpSpPr/>
          <p:nvPr/>
        </p:nvGrpSpPr>
        <p:grpSpPr>
          <a:xfrm>
            <a:off x="19158867" y="9406504"/>
            <a:ext cx="1550103" cy="439583"/>
            <a:chOff x="0" y="0"/>
            <a:chExt cx="1550101" cy="439581"/>
          </a:xfrm>
        </p:grpSpPr>
        <p:sp>
          <p:nvSpPr>
            <p:cNvPr id="381" name="Rectangle"/>
            <p:cNvSpPr/>
            <p:nvPr/>
          </p:nvSpPr>
          <p:spPr>
            <a:xfrm>
              <a:off x="0" y="0"/>
              <a:ext cx="1550102" cy="4395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82" name="image38.pdf" descr="image38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550102" cy="439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6" name="Picture 290"/>
          <p:cNvGrpSpPr/>
          <p:nvPr/>
        </p:nvGrpSpPr>
        <p:grpSpPr>
          <a:xfrm>
            <a:off x="19069225" y="3608233"/>
            <a:ext cx="1557599" cy="433619"/>
            <a:chOff x="0" y="0"/>
            <a:chExt cx="1557598" cy="433617"/>
          </a:xfrm>
        </p:grpSpPr>
        <p:sp>
          <p:nvSpPr>
            <p:cNvPr id="384" name="Rectangle"/>
            <p:cNvSpPr/>
            <p:nvPr/>
          </p:nvSpPr>
          <p:spPr>
            <a:xfrm>
              <a:off x="0" y="0"/>
              <a:ext cx="1557599" cy="4336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85" name="image39.png" descr="image39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557599" cy="433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7" name="Picture 292" descr="Picture 2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9630" y="3956012"/>
            <a:ext cx="1925197" cy="201730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urved Connector 21"/>
          <p:cNvSpPr/>
          <p:nvPr/>
        </p:nvSpPr>
        <p:spPr>
          <a:xfrm flipH="1">
            <a:off x="17409084" y="5294432"/>
            <a:ext cx="1749786" cy="451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5400"/>
                  <a:pt x="21600" y="10800"/>
                </a:cubicBezTo>
                <a:cubicBezTo>
                  <a:pt x="21600" y="16200"/>
                  <a:pt x="21491" y="21600"/>
                  <a:pt x="21382" y="21600"/>
                </a:cubicBezTo>
              </a:path>
            </a:pathLst>
          </a:custGeom>
          <a:ln w="38100">
            <a:solidFill>
              <a:srgbClr val="000000">
                <a:alpha val="69000"/>
              </a:srgbClr>
            </a:solidFill>
            <a:tailEnd type="triangle"/>
          </a:ln>
        </p:spPr>
        <p:txBody>
          <a:bodyPr lIns="121919" tIns="121919" rIns="121919" bIns="121919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89" name="Picture 295" descr="Picture 2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55837" y="3870372"/>
            <a:ext cx="2168992" cy="2168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icture 297" descr="Picture 2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63527" y="9706776"/>
            <a:ext cx="2168992" cy="2168991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Rectangle 10"/>
          <p:cNvSpPr/>
          <p:nvPr/>
        </p:nvSpPr>
        <p:spPr>
          <a:xfrm>
            <a:off x="19731936" y="7757898"/>
            <a:ext cx="321578" cy="316837"/>
          </a:xfrm>
          <a:prstGeom prst="rect">
            <a:avLst/>
          </a:prstGeom>
          <a:solidFill>
            <a:srgbClr val="C00000">
              <a:alpha val="19535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2" name="[20] Sitzmann et at., 2020"/>
          <p:cNvSpPr txBox="1"/>
          <p:nvPr/>
        </p:nvSpPr>
        <p:spPr>
          <a:xfrm>
            <a:off x="1014809" y="11981072"/>
            <a:ext cx="397244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[20]</a:t>
            </a:r>
            <a:r>
              <a:t> Sitzmann et at., 2020</a:t>
            </a:r>
          </a:p>
        </p:txBody>
      </p:sp>
      <p:sp>
        <p:nvSpPr>
          <p:cNvPr id="393" name="[21] Mescheder et at., 2019"/>
          <p:cNvSpPr txBox="1"/>
          <p:nvPr/>
        </p:nvSpPr>
        <p:spPr>
          <a:xfrm>
            <a:off x="5364738" y="11981072"/>
            <a:ext cx="426901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[21]</a:t>
            </a:r>
            <a:r>
              <a:t> Mescheder et at., 2019</a:t>
            </a:r>
          </a:p>
        </p:txBody>
      </p:sp>
      <p:sp>
        <p:nvSpPr>
          <p:cNvPr id="394" name="[20] Sitzmann et at., 2019"/>
          <p:cNvSpPr txBox="1"/>
          <p:nvPr/>
        </p:nvSpPr>
        <p:spPr>
          <a:xfrm>
            <a:off x="10038564" y="11981072"/>
            <a:ext cx="397244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[20]</a:t>
            </a:r>
            <a:r>
              <a:t> Sitzmann et at., 2019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Implicit Neural Represen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Implicit Neural Representations</a:t>
            </a:r>
          </a:p>
        </p:txBody>
      </p:sp>
      <p:sp>
        <p:nvSpPr>
          <p:cNvPr id="397" name="INRs [20-22]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INRs [20-22]</a:t>
            </a:r>
          </a:p>
        </p:txBody>
      </p:sp>
      <p:sp>
        <p:nvSpPr>
          <p:cNvPr id="3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71451" y="13069518"/>
            <a:ext cx="228601" cy="386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99" name="Picture 296" descr="Picture 2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669" y="9907017"/>
            <a:ext cx="1827195" cy="1827195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traight Connector 4"/>
          <p:cNvSpPr/>
          <p:nvPr/>
        </p:nvSpPr>
        <p:spPr>
          <a:xfrm>
            <a:off x="18682659" y="6237631"/>
            <a:ext cx="1601857" cy="88635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1" name="Rectangle 27"/>
          <p:cNvSpPr/>
          <p:nvPr/>
        </p:nvSpPr>
        <p:spPr>
          <a:xfrm>
            <a:off x="19290062" y="7112910"/>
            <a:ext cx="994453" cy="1487992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>
                <a:alpha val="87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02" name="Picture 29" descr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420" y="7578696"/>
            <a:ext cx="569526" cy="486182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traight Arrow Connector 45"/>
          <p:cNvSpPr/>
          <p:nvPr/>
        </p:nvSpPr>
        <p:spPr>
          <a:xfrm>
            <a:off x="19741819" y="6251579"/>
            <a:ext cx="1" cy="774644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4" name="Straight Arrow Connector 49"/>
          <p:cNvSpPr/>
          <p:nvPr/>
        </p:nvSpPr>
        <p:spPr>
          <a:xfrm>
            <a:off x="19795792" y="8716109"/>
            <a:ext cx="1" cy="675365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5" name="Rectangle 52"/>
          <p:cNvSpPr/>
          <p:nvPr/>
        </p:nvSpPr>
        <p:spPr>
          <a:xfrm>
            <a:off x="19053703" y="6464519"/>
            <a:ext cx="1433996" cy="2672215"/>
          </a:xfrm>
          <a:prstGeom prst="rect">
            <a:avLst/>
          </a:prstGeom>
          <a:ln w="25400">
            <a:solidFill>
              <a:srgbClr val="000000">
                <a:alpha val="87000"/>
              </a:srgbClr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6" name="Right Arrow 15"/>
          <p:cNvSpPr/>
          <p:nvPr/>
        </p:nvSpPr>
        <p:spPr>
          <a:xfrm rot="5400000">
            <a:off x="19851527" y="7487263"/>
            <a:ext cx="1918675" cy="5390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7" name="Google Shape;270;p34"/>
          <p:cNvSpPr txBox="1"/>
          <p:nvPr/>
        </p:nvSpPr>
        <p:spPr>
          <a:xfrm>
            <a:off x="20552046" y="8716109"/>
            <a:ext cx="3253859" cy="581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Data Generator</a:t>
            </a:r>
          </a:p>
        </p:txBody>
      </p:sp>
      <p:sp>
        <p:nvSpPr>
          <p:cNvPr id="408" name="Straight Connector 9"/>
          <p:cNvSpPr/>
          <p:nvPr/>
        </p:nvSpPr>
        <p:spPr>
          <a:xfrm>
            <a:off x="16296606" y="6229977"/>
            <a:ext cx="3010522" cy="882934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9" name="Straight Connector 11"/>
          <p:cNvSpPr/>
          <p:nvPr/>
        </p:nvSpPr>
        <p:spPr>
          <a:xfrm flipV="1">
            <a:off x="16296608" y="8600900"/>
            <a:ext cx="2986844" cy="96727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412" name="Picture 1"/>
          <p:cNvGrpSpPr/>
          <p:nvPr/>
        </p:nvGrpSpPr>
        <p:grpSpPr>
          <a:xfrm>
            <a:off x="16296608" y="6230885"/>
            <a:ext cx="2386052" cy="3337289"/>
            <a:chOff x="0" y="0"/>
            <a:chExt cx="2386051" cy="3337288"/>
          </a:xfrm>
        </p:grpSpPr>
        <p:sp>
          <p:nvSpPr>
            <p:cNvPr id="410" name="Rectangle"/>
            <p:cNvSpPr/>
            <p:nvPr/>
          </p:nvSpPr>
          <p:spPr>
            <a:xfrm rot="5400000">
              <a:off x="-475619" y="475618"/>
              <a:ext cx="3337289" cy="2386052"/>
            </a:xfrm>
            <a:prstGeom prst="rect">
              <a:avLst/>
            </a:prstGeom>
            <a:solidFill>
              <a:srgbClr val="FFFFFF">
                <a:alpha val="9712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411" name="image40.png" descr="image40.png"/>
            <p:cNvPicPr>
              <a:picLocks noChangeAspect="1"/>
            </p:cNvPicPr>
            <p:nvPr/>
          </p:nvPicPr>
          <p:blipFill>
            <a:blip r:embed="rId4"/>
            <a:srcRect l="11695" t="19431" r="13158" b="9138"/>
            <a:stretch>
              <a:fillRect/>
            </a:stretch>
          </p:blipFill>
          <p:spPr>
            <a:xfrm rot="5400000">
              <a:off x="-475619" y="475618"/>
              <a:ext cx="3337289" cy="2386052"/>
            </a:xfrm>
            <a:prstGeom prst="rect">
              <a:avLst/>
            </a:prstGeom>
            <a:ln w="25400" cap="flat">
              <a:solidFill>
                <a:srgbClr val="C82254"/>
              </a:solidFill>
              <a:prstDash val="solid"/>
              <a:round/>
            </a:ln>
            <a:effectLst/>
          </p:spPr>
        </p:pic>
      </p:grpSp>
      <p:sp>
        <p:nvSpPr>
          <p:cNvPr id="413" name="Straight Connector 7"/>
          <p:cNvSpPr/>
          <p:nvPr/>
        </p:nvSpPr>
        <p:spPr>
          <a:xfrm flipV="1">
            <a:off x="18682660" y="8592695"/>
            <a:ext cx="1601856" cy="918022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14" name="Picture 18" descr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8730" y="5880642"/>
            <a:ext cx="475970" cy="299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icture 19" descr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6793" y="9802094"/>
            <a:ext cx="458761" cy="344071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Curved Connector 38"/>
          <p:cNvSpPr/>
          <p:nvPr/>
        </p:nvSpPr>
        <p:spPr>
          <a:xfrm>
            <a:off x="17415504" y="10250206"/>
            <a:ext cx="2068084" cy="835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" y="0"/>
                </a:moveTo>
                <a:cubicBezTo>
                  <a:pt x="5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38100">
            <a:solidFill>
              <a:srgbClr val="000000">
                <a:alpha val="69000"/>
              </a:srgbClr>
            </a:solidFill>
            <a:tailEnd type="triangle"/>
          </a:ln>
        </p:spPr>
        <p:txBody>
          <a:bodyPr lIns="121919" tIns="121919" rIns="121919" bIns="121919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419" name="Picture 289"/>
          <p:cNvGrpSpPr/>
          <p:nvPr/>
        </p:nvGrpSpPr>
        <p:grpSpPr>
          <a:xfrm>
            <a:off x="19158867" y="9406504"/>
            <a:ext cx="1550103" cy="439583"/>
            <a:chOff x="0" y="0"/>
            <a:chExt cx="1550101" cy="439581"/>
          </a:xfrm>
        </p:grpSpPr>
        <p:sp>
          <p:nvSpPr>
            <p:cNvPr id="417" name="Rectangle"/>
            <p:cNvSpPr/>
            <p:nvPr/>
          </p:nvSpPr>
          <p:spPr>
            <a:xfrm>
              <a:off x="0" y="0"/>
              <a:ext cx="1550102" cy="4395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418" name="image38.pdf" descr="image38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550102" cy="439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2" name="Picture 290"/>
          <p:cNvGrpSpPr/>
          <p:nvPr/>
        </p:nvGrpSpPr>
        <p:grpSpPr>
          <a:xfrm>
            <a:off x="19069225" y="3608233"/>
            <a:ext cx="1557599" cy="433619"/>
            <a:chOff x="0" y="0"/>
            <a:chExt cx="1557598" cy="433617"/>
          </a:xfrm>
        </p:grpSpPr>
        <p:sp>
          <p:nvSpPr>
            <p:cNvPr id="420" name="Rectangle"/>
            <p:cNvSpPr/>
            <p:nvPr/>
          </p:nvSpPr>
          <p:spPr>
            <a:xfrm>
              <a:off x="0" y="0"/>
              <a:ext cx="1557599" cy="4336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421" name="image39.png" descr="image39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557599" cy="433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23" name="Picture 292" descr="Picture 2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9630" y="3956012"/>
            <a:ext cx="1925197" cy="2017306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urved Connector 21"/>
          <p:cNvSpPr/>
          <p:nvPr/>
        </p:nvSpPr>
        <p:spPr>
          <a:xfrm flipH="1">
            <a:off x="17409084" y="5294432"/>
            <a:ext cx="1749786" cy="451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5400"/>
                  <a:pt x="21600" y="10800"/>
                </a:cubicBezTo>
                <a:cubicBezTo>
                  <a:pt x="21600" y="16200"/>
                  <a:pt x="21491" y="21600"/>
                  <a:pt x="21382" y="21600"/>
                </a:cubicBezTo>
              </a:path>
            </a:pathLst>
          </a:custGeom>
          <a:ln w="38100">
            <a:solidFill>
              <a:srgbClr val="000000">
                <a:alpha val="69000"/>
              </a:srgbClr>
            </a:solidFill>
            <a:tailEnd type="triangle"/>
          </a:ln>
        </p:spPr>
        <p:txBody>
          <a:bodyPr lIns="121919" tIns="121919" rIns="121919" bIns="121919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25" name="Picture 295" descr="Picture 2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55837" y="3870372"/>
            <a:ext cx="2168992" cy="2168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297" descr="Picture 2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63527" y="9706776"/>
            <a:ext cx="2168992" cy="2168991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Rectangle 3"/>
          <p:cNvSpPr/>
          <p:nvPr/>
        </p:nvSpPr>
        <p:spPr>
          <a:xfrm rot="5400000">
            <a:off x="17231507" y="6421213"/>
            <a:ext cx="514496" cy="2140681"/>
          </a:xfrm>
          <a:prstGeom prst="rect">
            <a:avLst/>
          </a:prstGeom>
          <a:solidFill>
            <a:srgbClr val="C00000">
              <a:alpha val="18507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8" name="Trapezium 5"/>
          <p:cNvSpPr/>
          <p:nvPr/>
        </p:nvSpPr>
        <p:spPr>
          <a:xfrm>
            <a:off x="16376381" y="6588876"/>
            <a:ext cx="2258022" cy="479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094" y="0"/>
                </a:lnTo>
                <a:lnTo>
                  <a:pt x="15506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00000">
              <a:alpha val="18507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9" name="Trapezium 6"/>
          <p:cNvSpPr/>
          <p:nvPr/>
        </p:nvSpPr>
        <p:spPr>
          <a:xfrm rot="10800000">
            <a:off x="16324816" y="8677620"/>
            <a:ext cx="2361153" cy="423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718" y="0"/>
                </a:lnTo>
                <a:lnTo>
                  <a:pt x="17882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00000">
              <a:alpha val="18507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Rectangle 8"/>
          <p:cNvSpPr/>
          <p:nvPr/>
        </p:nvSpPr>
        <p:spPr>
          <a:xfrm rot="5400000">
            <a:off x="17231841" y="7091540"/>
            <a:ext cx="514495" cy="2140681"/>
          </a:xfrm>
          <a:prstGeom prst="rect">
            <a:avLst/>
          </a:prstGeom>
          <a:solidFill>
            <a:srgbClr val="C00000">
              <a:alpha val="18507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1" name="Rectangle 10"/>
          <p:cNvSpPr/>
          <p:nvPr/>
        </p:nvSpPr>
        <p:spPr>
          <a:xfrm>
            <a:off x="19731936" y="7757898"/>
            <a:ext cx="321578" cy="316837"/>
          </a:xfrm>
          <a:prstGeom prst="rect">
            <a:avLst/>
          </a:prstGeom>
          <a:solidFill>
            <a:srgbClr val="C00000">
              <a:alpha val="19535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2" name="[20] Sitzmann et at., 2020"/>
          <p:cNvSpPr txBox="1"/>
          <p:nvPr/>
        </p:nvSpPr>
        <p:spPr>
          <a:xfrm>
            <a:off x="1014809" y="11955672"/>
            <a:ext cx="397244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[20]</a:t>
            </a:r>
            <a:r>
              <a:t> Sitzmann et at., 2020</a:t>
            </a:r>
          </a:p>
        </p:txBody>
      </p:sp>
      <p:sp>
        <p:nvSpPr>
          <p:cNvPr id="433" name="[21] Mescheder et at., 2019"/>
          <p:cNvSpPr txBox="1"/>
          <p:nvPr/>
        </p:nvSpPr>
        <p:spPr>
          <a:xfrm>
            <a:off x="5364738" y="11955672"/>
            <a:ext cx="426901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[21]</a:t>
            </a:r>
            <a:r>
              <a:t> Mescheder et at., 2019</a:t>
            </a:r>
          </a:p>
        </p:txBody>
      </p:sp>
      <p:sp>
        <p:nvSpPr>
          <p:cNvPr id="434" name="[20] Sitzmann et at., 2019"/>
          <p:cNvSpPr txBox="1"/>
          <p:nvPr/>
        </p:nvSpPr>
        <p:spPr>
          <a:xfrm>
            <a:off x="10038564" y="11955672"/>
            <a:ext cx="397244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[20]</a:t>
            </a:r>
            <a:r>
              <a:t> Sitzmann et at., 2019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Implicit Neural Represen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Implicit Neural Representations</a:t>
            </a:r>
          </a:p>
        </p:txBody>
      </p:sp>
      <p:sp>
        <p:nvSpPr>
          <p:cNvPr id="437" name="INRs [20-22]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INRs [20-22]</a:t>
            </a:r>
          </a:p>
        </p:txBody>
      </p:sp>
      <p:sp>
        <p:nvSpPr>
          <p:cNvPr id="438" name="Learning distributions functions within a VAE framework."/>
          <p:cNvSpPr txBox="1">
            <a:spLocks noGrp="1"/>
          </p:cNvSpPr>
          <p:nvPr>
            <p:ph type="body" idx="1"/>
          </p:nvPr>
        </p:nvSpPr>
        <p:spPr>
          <a:xfrm>
            <a:off x="1206500" y="3510665"/>
            <a:ext cx="21971000" cy="8993851"/>
          </a:xfrm>
          <a:prstGeom prst="rect">
            <a:avLst/>
          </a:prstGeom>
        </p:spPr>
        <p:txBody>
          <a:bodyPr/>
          <a:lstStyle/>
          <a:p>
            <a:r>
              <a:t>Learning distributions functions within a VAE framework.</a:t>
            </a:r>
          </a:p>
        </p:txBody>
      </p:sp>
      <p:sp>
        <p:nvSpPr>
          <p:cNvPr id="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71451" y="13069518"/>
            <a:ext cx="228601" cy="3860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440" name="Picture 296" descr="Picture 2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669" y="9907017"/>
            <a:ext cx="1827195" cy="1827195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traight Connector 4"/>
          <p:cNvSpPr/>
          <p:nvPr/>
        </p:nvSpPr>
        <p:spPr>
          <a:xfrm>
            <a:off x="18682659" y="6237631"/>
            <a:ext cx="1601857" cy="88635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2" name="Rectangle 27"/>
          <p:cNvSpPr/>
          <p:nvPr/>
        </p:nvSpPr>
        <p:spPr>
          <a:xfrm>
            <a:off x="19290062" y="7112910"/>
            <a:ext cx="994453" cy="1487992"/>
          </a:xfrm>
          <a:prstGeom prst="rect">
            <a:avLst/>
          </a:prstGeom>
          <a:solidFill>
            <a:srgbClr val="FFC000"/>
          </a:solidFill>
          <a:ln w="12700">
            <a:solidFill>
              <a:srgbClr val="000000">
                <a:alpha val="87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43" name="Picture 29" descr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420" y="7578696"/>
            <a:ext cx="569526" cy="486182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traight Arrow Connector 45"/>
          <p:cNvSpPr/>
          <p:nvPr/>
        </p:nvSpPr>
        <p:spPr>
          <a:xfrm>
            <a:off x="19741819" y="6251579"/>
            <a:ext cx="1" cy="774644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5" name="Straight Arrow Connector 49"/>
          <p:cNvSpPr/>
          <p:nvPr/>
        </p:nvSpPr>
        <p:spPr>
          <a:xfrm>
            <a:off x="19795792" y="8716109"/>
            <a:ext cx="1" cy="675365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6" name="Rectangle 52"/>
          <p:cNvSpPr/>
          <p:nvPr/>
        </p:nvSpPr>
        <p:spPr>
          <a:xfrm>
            <a:off x="19053703" y="6464519"/>
            <a:ext cx="1433996" cy="2672215"/>
          </a:xfrm>
          <a:prstGeom prst="rect">
            <a:avLst/>
          </a:prstGeom>
          <a:ln w="25400">
            <a:solidFill>
              <a:srgbClr val="000000">
                <a:alpha val="87000"/>
              </a:srgbClr>
            </a:solidFill>
            <a:prstDash val="sysDash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7" name="Right Arrow 15"/>
          <p:cNvSpPr/>
          <p:nvPr/>
        </p:nvSpPr>
        <p:spPr>
          <a:xfrm rot="5400000">
            <a:off x="19851527" y="7487263"/>
            <a:ext cx="1918675" cy="5390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63500">
            <a:solidFill>
              <a:srgbClr val="000000">
                <a:alpha val="55000"/>
              </a:srgbClr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8" name="Google Shape;270;p34"/>
          <p:cNvSpPr txBox="1"/>
          <p:nvPr/>
        </p:nvSpPr>
        <p:spPr>
          <a:xfrm>
            <a:off x="20552046" y="8716109"/>
            <a:ext cx="3253859" cy="581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/>
          <a:lstStyle>
            <a:lvl1pPr algn="l" defTabSz="2438400">
              <a:spcBef>
                <a:spcPts val="1300"/>
              </a:spcBef>
              <a:defRPr sz="2600" i="1">
                <a:solidFill>
                  <a:srgbClr val="00487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r>
              <a:t>Data Generator</a:t>
            </a:r>
          </a:p>
        </p:txBody>
      </p:sp>
      <p:sp>
        <p:nvSpPr>
          <p:cNvPr id="449" name="Straight Connector 9"/>
          <p:cNvSpPr/>
          <p:nvPr/>
        </p:nvSpPr>
        <p:spPr>
          <a:xfrm>
            <a:off x="16296606" y="6229977"/>
            <a:ext cx="3010522" cy="882934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0" name="Straight Connector 11"/>
          <p:cNvSpPr/>
          <p:nvPr/>
        </p:nvSpPr>
        <p:spPr>
          <a:xfrm flipV="1">
            <a:off x="16296608" y="8600900"/>
            <a:ext cx="2986844" cy="967275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453" name="Picture 1"/>
          <p:cNvGrpSpPr/>
          <p:nvPr/>
        </p:nvGrpSpPr>
        <p:grpSpPr>
          <a:xfrm>
            <a:off x="16296608" y="6230885"/>
            <a:ext cx="2386052" cy="3337289"/>
            <a:chOff x="0" y="0"/>
            <a:chExt cx="2386051" cy="3337288"/>
          </a:xfrm>
        </p:grpSpPr>
        <p:sp>
          <p:nvSpPr>
            <p:cNvPr id="451" name="Rectangle"/>
            <p:cNvSpPr/>
            <p:nvPr/>
          </p:nvSpPr>
          <p:spPr>
            <a:xfrm rot="5400000">
              <a:off x="-475619" y="475618"/>
              <a:ext cx="3337289" cy="2386052"/>
            </a:xfrm>
            <a:prstGeom prst="rect">
              <a:avLst/>
            </a:prstGeom>
            <a:solidFill>
              <a:srgbClr val="FFFFFF">
                <a:alpha val="9712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452" name="image40.png" descr="image40.png"/>
            <p:cNvPicPr>
              <a:picLocks noChangeAspect="1"/>
            </p:cNvPicPr>
            <p:nvPr/>
          </p:nvPicPr>
          <p:blipFill>
            <a:blip r:embed="rId4"/>
            <a:srcRect l="11695" t="19431" r="13158" b="9138"/>
            <a:stretch>
              <a:fillRect/>
            </a:stretch>
          </p:blipFill>
          <p:spPr>
            <a:xfrm rot="5400000">
              <a:off x="-475619" y="475618"/>
              <a:ext cx="3337289" cy="2386052"/>
            </a:xfrm>
            <a:prstGeom prst="rect">
              <a:avLst/>
            </a:prstGeom>
            <a:ln w="25400" cap="flat">
              <a:solidFill>
                <a:srgbClr val="C82254"/>
              </a:solidFill>
              <a:prstDash val="solid"/>
              <a:round/>
            </a:ln>
            <a:effectLst/>
          </p:spPr>
        </p:pic>
      </p:grpSp>
      <p:sp>
        <p:nvSpPr>
          <p:cNvPr id="454" name="Straight Connector 7"/>
          <p:cNvSpPr/>
          <p:nvPr/>
        </p:nvSpPr>
        <p:spPr>
          <a:xfrm flipV="1">
            <a:off x="18682660" y="8592695"/>
            <a:ext cx="1601856" cy="918022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121919" tIns="121919" rIns="121919" bIns="121919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55" name="Picture 18" descr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8730" y="5880642"/>
            <a:ext cx="475970" cy="299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Picture 19" descr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6793" y="9802094"/>
            <a:ext cx="458761" cy="344071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Curved Connector 38"/>
          <p:cNvSpPr/>
          <p:nvPr/>
        </p:nvSpPr>
        <p:spPr>
          <a:xfrm>
            <a:off x="17415504" y="10250206"/>
            <a:ext cx="2068084" cy="835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" y="0"/>
                </a:moveTo>
                <a:cubicBezTo>
                  <a:pt x="5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38100">
            <a:solidFill>
              <a:srgbClr val="000000">
                <a:alpha val="69000"/>
              </a:srgbClr>
            </a:solidFill>
            <a:tailEnd type="triangle"/>
          </a:ln>
        </p:spPr>
        <p:txBody>
          <a:bodyPr lIns="121919" tIns="121919" rIns="121919" bIns="121919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460" name="Picture 289"/>
          <p:cNvGrpSpPr/>
          <p:nvPr/>
        </p:nvGrpSpPr>
        <p:grpSpPr>
          <a:xfrm>
            <a:off x="19158867" y="9406504"/>
            <a:ext cx="1550103" cy="439583"/>
            <a:chOff x="0" y="0"/>
            <a:chExt cx="1550101" cy="439581"/>
          </a:xfrm>
        </p:grpSpPr>
        <p:sp>
          <p:nvSpPr>
            <p:cNvPr id="458" name="Rectangle"/>
            <p:cNvSpPr/>
            <p:nvPr/>
          </p:nvSpPr>
          <p:spPr>
            <a:xfrm>
              <a:off x="0" y="0"/>
              <a:ext cx="1550102" cy="4395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459" name="image38.pdf" descr="image38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550102" cy="439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3" name="Picture 290"/>
          <p:cNvGrpSpPr/>
          <p:nvPr/>
        </p:nvGrpSpPr>
        <p:grpSpPr>
          <a:xfrm>
            <a:off x="19069225" y="3608233"/>
            <a:ext cx="1557599" cy="433619"/>
            <a:chOff x="0" y="0"/>
            <a:chExt cx="1557598" cy="433617"/>
          </a:xfrm>
        </p:grpSpPr>
        <p:sp>
          <p:nvSpPr>
            <p:cNvPr id="461" name="Rectangle"/>
            <p:cNvSpPr/>
            <p:nvPr/>
          </p:nvSpPr>
          <p:spPr>
            <a:xfrm>
              <a:off x="0" y="0"/>
              <a:ext cx="1557599" cy="4336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462" name="image39.png" descr="image39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557599" cy="433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64" name="Picture 292" descr="Picture 2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9630" y="3956012"/>
            <a:ext cx="1925197" cy="2017306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urved Connector 21"/>
          <p:cNvSpPr/>
          <p:nvPr/>
        </p:nvSpPr>
        <p:spPr>
          <a:xfrm flipH="1">
            <a:off x="17409084" y="5294432"/>
            <a:ext cx="1749786" cy="451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5400"/>
                  <a:pt x="21600" y="10800"/>
                </a:cubicBezTo>
                <a:cubicBezTo>
                  <a:pt x="21600" y="16200"/>
                  <a:pt x="21491" y="21600"/>
                  <a:pt x="21382" y="21600"/>
                </a:cubicBezTo>
              </a:path>
            </a:pathLst>
          </a:custGeom>
          <a:ln w="38100">
            <a:solidFill>
              <a:srgbClr val="000000">
                <a:alpha val="69000"/>
              </a:srgbClr>
            </a:solidFill>
            <a:tailEnd type="triangle"/>
          </a:ln>
        </p:spPr>
        <p:txBody>
          <a:bodyPr lIns="121919" tIns="121919" rIns="121919" bIns="121919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66" name="Picture 295" descr="Picture 2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55837" y="3870372"/>
            <a:ext cx="2168992" cy="2168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Picture 297" descr="Picture 2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63527" y="9706776"/>
            <a:ext cx="2168992" cy="216899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Rectangle 3"/>
          <p:cNvSpPr/>
          <p:nvPr/>
        </p:nvSpPr>
        <p:spPr>
          <a:xfrm rot="5400000">
            <a:off x="17231507" y="6421213"/>
            <a:ext cx="514496" cy="2140681"/>
          </a:xfrm>
          <a:prstGeom prst="rect">
            <a:avLst/>
          </a:prstGeom>
          <a:solidFill>
            <a:srgbClr val="C00000">
              <a:alpha val="18507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9" name="Trapezium 5"/>
          <p:cNvSpPr/>
          <p:nvPr/>
        </p:nvSpPr>
        <p:spPr>
          <a:xfrm>
            <a:off x="16376381" y="6588876"/>
            <a:ext cx="2258022" cy="479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094" y="0"/>
                </a:lnTo>
                <a:lnTo>
                  <a:pt x="15506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00000">
              <a:alpha val="18507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Trapezium 6"/>
          <p:cNvSpPr/>
          <p:nvPr/>
        </p:nvSpPr>
        <p:spPr>
          <a:xfrm rot="10800000">
            <a:off x="16324816" y="8677620"/>
            <a:ext cx="2361153" cy="423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718" y="0"/>
                </a:lnTo>
                <a:lnTo>
                  <a:pt x="17882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00000">
              <a:alpha val="18507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1" name="Rectangle 8"/>
          <p:cNvSpPr/>
          <p:nvPr/>
        </p:nvSpPr>
        <p:spPr>
          <a:xfrm rot="5400000">
            <a:off x="17231841" y="7091540"/>
            <a:ext cx="514495" cy="2140681"/>
          </a:xfrm>
          <a:prstGeom prst="rect">
            <a:avLst/>
          </a:prstGeom>
          <a:solidFill>
            <a:srgbClr val="C00000">
              <a:alpha val="18507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2" name="Rectangle 10"/>
          <p:cNvSpPr/>
          <p:nvPr/>
        </p:nvSpPr>
        <p:spPr>
          <a:xfrm>
            <a:off x="19731936" y="7757898"/>
            <a:ext cx="321578" cy="316837"/>
          </a:xfrm>
          <a:prstGeom prst="rect">
            <a:avLst/>
          </a:prstGeom>
          <a:solidFill>
            <a:srgbClr val="C00000">
              <a:alpha val="19535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02" name="Group"/>
          <p:cNvGrpSpPr/>
          <p:nvPr/>
        </p:nvGrpSpPr>
        <p:grpSpPr>
          <a:xfrm>
            <a:off x="1783347" y="4374975"/>
            <a:ext cx="10553682" cy="7515547"/>
            <a:chOff x="-668774" y="-58264"/>
            <a:chExt cx="10553681" cy="7515546"/>
          </a:xfrm>
        </p:grpSpPr>
        <p:sp>
          <p:nvSpPr>
            <p:cNvPr id="473" name="Google Shape;428;p49"/>
            <p:cNvSpPr/>
            <p:nvPr/>
          </p:nvSpPr>
          <p:spPr>
            <a:xfrm>
              <a:off x="0" y="1527314"/>
              <a:ext cx="9367946" cy="5853072"/>
            </a:xfrm>
            <a:prstGeom prst="roundRect">
              <a:avLst>
                <a:gd name="adj" fmla="val 9507"/>
              </a:avLst>
            </a:prstGeom>
            <a:solidFill>
              <a:srgbClr val="E6E6E6"/>
            </a:solidFill>
            <a:ln w="25400" cap="flat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lnSpc>
                  <a:spcPct val="115000"/>
                </a:lnSpc>
                <a:defRPr sz="3400">
                  <a:solidFill>
                    <a:srgbClr val="00487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  <a:endParaRPr/>
            </a:p>
          </p:txBody>
        </p:sp>
        <p:grpSp>
          <p:nvGrpSpPr>
            <p:cNvPr id="476" name="Google Shape;428;p49"/>
            <p:cNvGrpSpPr/>
            <p:nvPr/>
          </p:nvGrpSpPr>
          <p:grpSpPr>
            <a:xfrm>
              <a:off x="-668775" y="-58265"/>
              <a:ext cx="10553683" cy="1369165"/>
              <a:chOff x="0" y="0"/>
              <a:chExt cx="10553681" cy="1369164"/>
            </a:xfrm>
          </p:grpSpPr>
          <p:sp>
            <p:nvSpPr>
              <p:cNvPr id="474" name="Rounded Rectangle"/>
              <p:cNvSpPr/>
              <p:nvPr/>
            </p:nvSpPr>
            <p:spPr>
              <a:xfrm>
                <a:off x="0" y="0"/>
                <a:ext cx="10553682" cy="1369165"/>
              </a:xfrm>
              <a:prstGeom prst="roundRect">
                <a:avLst>
                  <a:gd name="adj" fmla="val 16667"/>
                </a:avLst>
              </a:prstGeom>
              <a:solidFill>
                <a:srgbClr val="E6E6E6"/>
              </a:solidFill>
              <a:ln w="25400" cap="flat">
                <a:solidFill>
                  <a:srgbClr val="B7B7B7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2438400">
                  <a:lnSpc>
                    <a:spcPct val="115000"/>
                  </a:lnSpc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5" name="Data generator          is unique to each image"/>
              <p:cNvSpPr txBox="1"/>
              <p:nvPr/>
            </p:nvSpPr>
            <p:spPr>
              <a:xfrm>
                <a:off x="79510" y="181475"/>
                <a:ext cx="10394661" cy="10062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43799" tIns="243799" rIns="243799" bIns="243799" numCol="1" anchor="ctr">
                <a:noAutofit/>
              </a:bodyPr>
              <a:lstStyle>
                <a:lvl1pPr defTabSz="2438400">
                  <a:lnSpc>
                    <a:spcPct val="115000"/>
                  </a:lnSpc>
                  <a:defRPr sz="3400">
                    <a:solidFill>
                      <a:srgbClr val="004877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</a:lstStyle>
              <a:p>
                <a:r>
                  <a:t>Data generator          is unique to each image</a:t>
                </a:r>
              </a:p>
            </p:txBody>
          </p:sp>
        </p:grpSp>
        <p:pic>
          <p:nvPicPr>
            <p:cNvPr id="477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0978" y="359312"/>
              <a:ext cx="693808" cy="592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0" name="Picture 26"/>
            <p:cNvGrpSpPr/>
            <p:nvPr/>
          </p:nvGrpSpPr>
          <p:grpSpPr>
            <a:xfrm>
              <a:off x="6992010" y="2363590"/>
              <a:ext cx="1242009" cy="1270394"/>
              <a:chOff x="0" y="0"/>
              <a:chExt cx="1242008" cy="1270392"/>
            </a:xfrm>
          </p:grpSpPr>
          <p:pic>
            <p:nvPicPr>
              <p:cNvPr id="478" name="image44.png" descr="image44.png"/>
              <p:cNvPicPr>
                <a:picLocks noChangeAspect="1"/>
              </p:cNvPicPr>
              <p:nvPr/>
            </p:nvPicPr>
            <p:blipFill>
              <a:blip r:embed="rId11"/>
              <a:srcRect l="674" t="9948" b="6477"/>
              <a:stretch>
                <a:fillRect/>
              </a:stretch>
            </p:blipFill>
            <p:spPr>
              <a:xfrm>
                <a:off x="18140" y="18140"/>
                <a:ext cx="1197602" cy="1234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9" name="Rectangle"/>
              <p:cNvSpPr/>
              <p:nvPr/>
            </p:nvSpPr>
            <p:spPr>
              <a:xfrm>
                <a:off x="0" y="0"/>
                <a:ext cx="1242009" cy="1270393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algn="l" defTabSz="24384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pic>
          <p:nvPicPr>
            <p:cNvPr id="481" name="Picture 28" descr="Picture 28"/>
            <p:cNvPicPr>
              <a:picLocks noChangeAspect="1"/>
            </p:cNvPicPr>
            <p:nvPr/>
          </p:nvPicPr>
          <p:blipFill>
            <a:blip r:embed="rId12"/>
            <a:srcRect t="16427"/>
            <a:stretch>
              <a:fillRect/>
            </a:stretch>
          </p:blipFill>
          <p:spPr>
            <a:xfrm>
              <a:off x="7010150" y="4230574"/>
              <a:ext cx="1205731" cy="1234113"/>
            </a:xfrm>
            <a:prstGeom prst="rect">
              <a:avLst/>
            </a:prstGeom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</p:pic>
        <p:pic>
          <p:nvPicPr>
            <p:cNvPr id="482" name="Picture 30" descr="Picture 30"/>
            <p:cNvPicPr>
              <a:picLocks noChangeAspect="1"/>
            </p:cNvPicPr>
            <p:nvPr/>
          </p:nvPicPr>
          <p:blipFill>
            <a:blip r:embed="rId13"/>
            <a:srcRect t="11872" b="10040"/>
            <a:stretch>
              <a:fillRect/>
            </a:stretch>
          </p:blipFill>
          <p:spPr>
            <a:xfrm>
              <a:off x="7010150" y="5959618"/>
              <a:ext cx="1209431" cy="1234113"/>
            </a:xfrm>
            <a:prstGeom prst="rect">
              <a:avLst/>
            </a:prstGeom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</p:pic>
        <p:sp>
          <p:nvSpPr>
            <p:cNvPr id="483" name="TextBox 37"/>
            <p:cNvSpPr txBox="1"/>
            <p:nvPr/>
          </p:nvSpPr>
          <p:spPr>
            <a:xfrm rot="5400000">
              <a:off x="7362725" y="3634626"/>
              <a:ext cx="611692" cy="6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484" name="TextBox 39"/>
            <p:cNvSpPr txBox="1"/>
            <p:nvPr/>
          </p:nvSpPr>
          <p:spPr>
            <a:xfrm>
              <a:off x="8272439" y="2728004"/>
              <a:ext cx="809437" cy="622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 algn="l" defTabSz="2438400">
                <a:defRPr sz="32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i=1</a:t>
              </a:r>
            </a:p>
          </p:txBody>
        </p:sp>
        <p:sp>
          <p:nvSpPr>
            <p:cNvPr id="485" name="TextBox 40"/>
            <p:cNvSpPr txBox="1"/>
            <p:nvPr/>
          </p:nvSpPr>
          <p:spPr>
            <a:xfrm rot="5400000">
              <a:off x="7413385" y="5503972"/>
              <a:ext cx="611692" cy="676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486" name="TextBox 41"/>
            <p:cNvSpPr txBox="1"/>
            <p:nvPr/>
          </p:nvSpPr>
          <p:spPr>
            <a:xfrm>
              <a:off x="8320365" y="6191800"/>
              <a:ext cx="929469" cy="622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 algn="l" defTabSz="2438400">
                <a:defRPr sz="32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i=N</a:t>
              </a:r>
            </a:p>
          </p:txBody>
        </p:sp>
        <p:pic>
          <p:nvPicPr>
            <p:cNvPr id="487" name="Picture 42" descr="Picture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5821" y="2321710"/>
              <a:ext cx="1319093" cy="1382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8" name="Picture 43" descr="Picture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20248" y="4124811"/>
              <a:ext cx="1319094" cy="1382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9" name="Picture 50" descr="Picture 5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11982" y="5880951"/>
              <a:ext cx="1342932" cy="134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TextBox 51"/>
            <p:cNvSpPr txBox="1"/>
            <p:nvPr/>
          </p:nvSpPr>
          <p:spPr>
            <a:xfrm rot="5400000">
              <a:off x="1626012" y="3597105"/>
              <a:ext cx="611692" cy="6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491" name="TextBox 53"/>
            <p:cNvSpPr txBox="1"/>
            <p:nvPr/>
          </p:nvSpPr>
          <p:spPr>
            <a:xfrm rot="5400000">
              <a:off x="1676672" y="5466451"/>
              <a:ext cx="611692" cy="6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…</a:t>
              </a:r>
            </a:p>
          </p:txBody>
        </p:sp>
        <p:pic>
          <p:nvPicPr>
            <p:cNvPr id="492" name="Picture 54" descr="Picture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9911" y="1724338"/>
              <a:ext cx="1897497" cy="5282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3" name="Picture 55" descr="Picture 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1522" y="1703691"/>
              <a:ext cx="1888364" cy="535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4" name="Picture 6" descr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651" y="2019777"/>
              <a:ext cx="2324393" cy="1748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5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5874" y="3914765"/>
              <a:ext cx="2329948" cy="17524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10" descr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5874" y="5704842"/>
              <a:ext cx="2329948" cy="17524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7" name="Picture 14" descr="Picture 1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35029" y="2044941"/>
              <a:ext cx="425525" cy="3723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8" name="Picture 20" descr="Picture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83338" y="5768171"/>
              <a:ext cx="528905" cy="3702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9" name="Picture 31" descr="Picture 3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46808" y="3964265"/>
              <a:ext cx="401967" cy="3702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0" name="TextBox 32"/>
            <p:cNvSpPr txBox="1"/>
            <p:nvPr/>
          </p:nvSpPr>
          <p:spPr>
            <a:xfrm rot="5400000">
              <a:off x="4342387" y="3464262"/>
              <a:ext cx="611692" cy="6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501" name="TextBox 44"/>
            <p:cNvSpPr txBox="1"/>
            <p:nvPr/>
          </p:nvSpPr>
          <p:spPr>
            <a:xfrm rot="5400000">
              <a:off x="4346411" y="5336355"/>
              <a:ext cx="611692" cy="6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 algn="l" defTabSz="2438400">
                <a:defRPr sz="36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…</a:t>
              </a:r>
            </a:p>
          </p:txBody>
        </p:sp>
      </p:grpSp>
      <p:sp>
        <p:nvSpPr>
          <p:cNvPr id="503" name="[20] Sitzmann et at., 2020"/>
          <p:cNvSpPr txBox="1"/>
          <p:nvPr/>
        </p:nvSpPr>
        <p:spPr>
          <a:xfrm>
            <a:off x="1014809" y="11981072"/>
            <a:ext cx="397244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[20]</a:t>
            </a:r>
            <a:r>
              <a:t> Sitzmann et at., 2020</a:t>
            </a:r>
          </a:p>
        </p:txBody>
      </p:sp>
      <p:sp>
        <p:nvSpPr>
          <p:cNvPr id="504" name="[21] Mescheder et at., 2019"/>
          <p:cNvSpPr txBox="1"/>
          <p:nvPr/>
        </p:nvSpPr>
        <p:spPr>
          <a:xfrm>
            <a:off x="5364738" y="11981072"/>
            <a:ext cx="426901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[21]</a:t>
            </a:r>
            <a:r>
              <a:t> Mescheder et at., 2019</a:t>
            </a:r>
          </a:p>
        </p:txBody>
      </p:sp>
      <p:sp>
        <p:nvSpPr>
          <p:cNvPr id="505" name="[20] Sitzmann et at., 2019"/>
          <p:cNvSpPr txBox="1"/>
          <p:nvPr/>
        </p:nvSpPr>
        <p:spPr>
          <a:xfrm>
            <a:off x="10038564" y="11981072"/>
            <a:ext cx="397244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 baseline="31999"/>
              <a:t>[20]</a:t>
            </a:r>
            <a:r>
              <a:t> Sitzmann et at., 2019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2173</Words>
  <Application>Microsoft Macintosh PowerPoint</Application>
  <PresentationFormat>Custom</PresentationFormat>
  <Paragraphs>460</Paragraphs>
  <Slides>49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CMU Serif Roman</vt:lpstr>
      <vt:lpstr>Helvetica Neue</vt:lpstr>
      <vt:lpstr>Helvetica Neue Medium</vt:lpstr>
      <vt:lpstr>Menlo Regular</vt:lpstr>
      <vt:lpstr>Quattrocento Sans</vt:lpstr>
      <vt:lpstr>30_BasicColor</vt:lpstr>
      <vt:lpstr>Variational Mixture of HyperGenerators for Learning Distributions over Functions</vt:lpstr>
      <vt:lpstr>Motivation</vt:lpstr>
      <vt:lpstr>Motivation</vt:lpstr>
      <vt:lpstr>Motivation</vt:lpstr>
      <vt:lpstr>Motivation</vt:lpstr>
      <vt:lpstr>Implicit Neural Representations</vt:lpstr>
      <vt:lpstr>Implicit Neural Representations</vt:lpstr>
      <vt:lpstr>Implicit Neural Representations</vt:lpstr>
      <vt:lpstr>Implicit Neural Representations</vt:lpstr>
      <vt:lpstr>Deep Generative Models of INRs</vt:lpstr>
      <vt:lpstr>Deep Generative Models of INRs</vt:lpstr>
      <vt:lpstr>Deep Generative Models of INRs</vt:lpstr>
      <vt:lpstr>Previous work</vt:lpstr>
      <vt:lpstr>Previous work</vt:lpstr>
      <vt:lpstr>Deep Generative Models of INRs</vt:lpstr>
      <vt:lpstr>Proposed method: VAMoH</vt:lpstr>
      <vt:lpstr>VAMoH</vt:lpstr>
      <vt:lpstr>VAMoH</vt:lpstr>
      <vt:lpstr>VAMoH</vt:lpstr>
      <vt:lpstr>VAMoH</vt:lpstr>
      <vt:lpstr>VAMoH</vt:lpstr>
      <vt:lpstr>VAMoH</vt:lpstr>
      <vt:lpstr>VAMoH</vt:lpstr>
      <vt:lpstr>VAMoH</vt:lpstr>
      <vt:lpstr>VAMoH</vt:lpstr>
      <vt:lpstr>VAMoH</vt:lpstr>
      <vt:lpstr>VAMoH</vt:lpstr>
      <vt:lpstr>VAMoH</vt:lpstr>
      <vt:lpstr>VAMoH</vt:lpstr>
      <vt:lpstr>VAMoH</vt:lpstr>
      <vt:lpstr>VAMoH</vt:lpstr>
      <vt:lpstr>VAMoH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Conclusion</vt:lpstr>
      <vt:lpstr>Further details</vt:lpstr>
      <vt:lpstr>References</vt:lpstr>
      <vt:lpstr>References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Mixture of HyperGenerators for Learning Distributions over Functions</dc:title>
  <cp:lastModifiedBy>Ignacio Peis Aznarte</cp:lastModifiedBy>
  <cp:revision>5</cp:revision>
  <dcterms:modified xsi:type="dcterms:W3CDTF">2023-12-01T20:49:03Z</dcterms:modified>
</cp:coreProperties>
</file>